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9"/>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62" r:id="rId28"/>
    <p:sldId id="507" r:id="rId29"/>
    <p:sldId id="427" r:id="rId30"/>
    <p:sldId id="482" r:id="rId31"/>
    <p:sldId id="546" r:id="rId32"/>
    <p:sldId id="508" r:id="rId33"/>
    <p:sldId id="513" r:id="rId34"/>
    <p:sldId id="483" r:id="rId35"/>
    <p:sldId id="547" r:id="rId36"/>
    <p:sldId id="548" r:id="rId37"/>
    <p:sldId id="549" r:id="rId38"/>
    <p:sldId id="534" r:id="rId39"/>
    <p:sldId id="485" r:id="rId40"/>
    <p:sldId id="484" r:id="rId41"/>
    <p:sldId id="501" r:id="rId42"/>
    <p:sldId id="561" r:id="rId43"/>
    <p:sldId id="486" r:id="rId44"/>
    <p:sldId id="500" r:id="rId45"/>
    <p:sldId id="502" r:id="rId46"/>
    <p:sldId id="563" r:id="rId47"/>
    <p:sldId id="503" r:id="rId48"/>
    <p:sldId id="506" r:id="rId49"/>
    <p:sldId id="474" r:id="rId50"/>
    <p:sldId id="567" r:id="rId51"/>
    <p:sldId id="568" r:id="rId52"/>
    <p:sldId id="525" r:id="rId53"/>
    <p:sldId id="556" r:id="rId54"/>
    <p:sldId id="552" r:id="rId55"/>
    <p:sldId id="551" r:id="rId56"/>
    <p:sldId id="557" r:id="rId57"/>
    <p:sldId id="519" r:id="rId58"/>
    <p:sldId id="558" r:id="rId59"/>
    <p:sldId id="555" r:id="rId60"/>
    <p:sldId id="514" r:id="rId61"/>
    <p:sldId id="565" r:id="rId62"/>
    <p:sldId id="566" r:id="rId63"/>
    <p:sldId id="532" r:id="rId64"/>
    <p:sldId id="569" r:id="rId65"/>
    <p:sldId id="431" r:id="rId66"/>
    <p:sldId id="446" r:id="rId67"/>
    <p:sldId id="456" r:id="rId68"/>
    <p:sldId id="409" r:id="rId69"/>
    <p:sldId id="429" r:id="rId70"/>
    <p:sldId id="473" r:id="rId71"/>
    <p:sldId id="539" r:id="rId72"/>
    <p:sldId id="544" r:id="rId73"/>
    <p:sldId id="472" r:id="rId74"/>
    <p:sldId id="533" r:id="rId75"/>
    <p:sldId id="470" r:id="rId76"/>
    <p:sldId id="537" r:id="rId77"/>
    <p:sldId id="527"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62"/>
            <p14:sldId id="507"/>
          </p14:sldIdLst>
        </p14:section>
        <p14:section name="Professional Profile Learning" id="{5A1381A5-1A5F-5E43-BF43-14AEB3C65BBA}">
          <p14:sldIdLst>
            <p14:sldId id="427"/>
            <p14:sldId id="482"/>
            <p14:sldId id="546"/>
            <p14:sldId id="508"/>
            <p14:sldId id="513"/>
            <p14:sldId id="483"/>
            <p14:sldId id="547"/>
            <p14:sldId id="548"/>
            <p14:sldId id="549"/>
            <p14:sldId id="534"/>
            <p14:sldId id="485"/>
            <p14:sldId id="484"/>
            <p14:sldId id="501"/>
            <p14:sldId id="561"/>
            <p14:sldId id="486"/>
            <p14:sldId id="500"/>
            <p14:sldId id="502"/>
            <p14:sldId id="563"/>
            <p14:sldId id="503"/>
            <p14:sldId id="506"/>
          </p14:sldIdLst>
        </p14:section>
        <p14:section name="User Dynamic Modeling" id="{E2DE979C-BB99-FD48-8BED-51EF959C0C67}">
          <p14:sldIdLst>
            <p14:sldId id="474"/>
            <p14:sldId id="567"/>
            <p14:sldId id="568"/>
            <p14:sldId id="525"/>
            <p14:sldId id="556"/>
            <p14:sldId id="552"/>
            <p14:sldId id="551"/>
            <p14:sldId id="557"/>
            <p14:sldId id="519"/>
            <p14:sldId id="558"/>
            <p14:sldId id="555"/>
            <p14:sldId id="514"/>
            <p14:sldId id="565"/>
            <p14:sldId id="566"/>
            <p14:sldId id="532"/>
            <p14:sldId id="569"/>
          </p14:sldIdLst>
        </p14:section>
        <p14:section name="Conclusion" id="{B21708D6-9EC8-D64E-B5CA-7E1D1C5D1383}">
          <p14:sldIdLst>
            <p14:sldId id="431"/>
            <p14:sldId id="446"/>
            <p14:sldId id="456"/>
            <p14:sldId id="409"/>
          </p14:sldIdLst>
        </p14:section>
        <p14:section name="Appendix" id="{23A10DBD-8702-2C47-B043-C0A002ACC6AD}">
          <p14:sldIdLst>
            <p14:sldId id="429"/>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D78"/>
    <a:srgbClr val="D74F4A"/>
    <a:srgbClr val="CCCFE4"/>
    <a:srgbClr val="F8CECC"/>
    <a:srgbClr val="DAE9FC"/>
    <a:srgbClr val="7A2D2A"/>
    <a:srgbClr val="564100"/>
    <a:srgbClr val="98AD8B"/>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8"/>
    <p:restoredTop sz="50715"/>
  </p:normalViewPr>
  <p:slideViewPr>
    <p:cSldViewPr snapToGrid="0" snapToObjects="1">
      <p:cViewPr varScale="1">
        <p:scale>
          <a:sx n="51" d="100"/>
          <a:sy n="51" d="100"/>
        </p:scale>
        <p:origin x="31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02/12/2021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 </a:t>
            </a:r>
            <a:r>
              <a:rPr lang="fr-FR" dirty="0" err="1"/>
              <a:t>everyone</a:t>
            </a:r>
            <a:r>
              <a:rPr lang="fr-FR" dirty="0"/>
              <a:t>.</a:t>
            </a:r>
          </a:p>
          <a:p>
            <a:pPr marL="0" lvl="0" indent="0">
              <a:spcBef>
                <a:spcPts val="0"/>
              </a:spcBef>
              <a:spcAft>
                <a:spcPts val="0"/>
              </a:spcAft>
              <a:buNone/>
            </a:pPr>
            <a:r>
              <a:rPr lang="fr-FR" dirty="0" err="1"/>
              <a:t>Thank</a:t>
            </a:r>
            <a:r>
              <a:rPr lang="fr-FR" dirty="0"/>
              <a:t> </a:t>
            </a:r>
            <a:r>
              <a:rPr lang="fr-FR" dirty="0" err="1"/>
              <a:t>you</a:t>
            </a:r>
            <a:r>
              <a:rPr lang="fr-FR" dirty="0"/>
              <a:t> all for </a:t>
            </a:r>
            <a:r>
              <a:rPr lang="fr-FR" dirty="0" err="1"/>
              <a:t>being</a:t>
            </a:r>
            <a:r>
              <a:rPr lang="fr-FR" dirty="0"/>
              <a:t> </a:t>
            </a:r>
            <a:r>
              <a:rPr lang="fr-FR" dirty="0" err="1"/>
              <a:t>here</a:t>
            </a:r>
            <a:r>
              <a:rPr lang="fr-FR" dirty="0"/>
              <a:t> </a:t>
            </a:r>
            <a:r>
              <a:rPr lang="fr-FR" dirty="0" err="1"/>
              <a:t>today</a:t>
            </a:r>
            <a:r>
              <a:rPr lang="fr-FR" dirty="0"/>
              <a:t>.</a:t>
            </a:r>
          </a:p>
          <a:p>
            <a:pPr marL="0" lvl="0" indent="0">
              <a:spcBef>
                <a:spcPts val="0"/>
              </a:spcBef>
              <a:spcAft>
                <a:spcPts val="0"/>
              </a:spcAft>
              <a:buNone/>
            </a:pPr>
            <a:r>
              <a:rPr lang="fr-FR" dirty="0" err="1"/>
              <a:t>During</a:t>
            </a:r>
            <a:r>
              <a:rPr lang="fr-FR" dirty="0"/>
              <a:t> the </a:t>
            </a:r>
            <a:r>
              <a:rPr lang="fr-FR" dirty="0" err="1"/>
              <a:t>next</a:t>
            </a:r>
            <a:r>
              <a:rPr lang="fr-FR" dirty="0"/>
              <a:t> 45 minutes, </a:t>
            </a:r>
            <a:r>
              <a:rPr lang="fr-FR" dirty="0" err="1"/>
              <a:t>I’ll</a:t>
            </a:r>
            <a:r>
              <a:rPr lang="fr-FR" dirty="0"/>
              <a:t> </a:t>
            </a:r>
            <a:r>
              <a:rPr lang="fr-FR" dirty="0" err="1"/>
              <a:t>be</a:t>
            </a:r>
            <a:r>
              <a:rPr lang="fr-FR" dirty="0"/>
              <a:t> </a:t>
            </a:r>
            <a:r>
              <a:rPr lang="fr-FR" dirty="0" err="1"/>
              <a:t>presenting</a:t>
            </a:r>
            <a:r>
              <a:rPr lang="fr-FR" dirty="0"/>
              <a:t> the </a:t>
            </a:r>
            <a:r>
              <a:rPr lang="fr-FR" dirty="0" err="1"/>
              <a:t>work</a:t>
            </a:r>
            <a:r>
              <a:rPr lang="fr-FR" dirty="0"/>
              <a:t> </a:t>
            </a:r>
            <a:r>
              <a:rPr lang="fr-FR" dirty="0" err="1"/>
              <a:t>conducted</a:t>
            </a:r>
            <a:r>
              <a:rPr lang="fr-FR" dirty="0"/>
              <a:t> </a:t>
            </a:r>
            <a:r>
              <a:rPr lang="fr-FR" dirty="0" err="1"/>
              <a:t>during</a:t>
            </a:r>
            <a:r>
              <a:rPr lang="fr-FR" dirty="0"/>
              <a:t> </a:t>
            </a:r>
            <a:r>
              <a:rPr lang="fr-FR" dirty="0" err="1"/>
              <a:t>my</a:t>
            </a:r>
            <a:r>
              <a:rPr lang="fr-FR" dirty="0"/>
              <a:t> PHD, </a:t>
            </a:r>
            <a:r>
              <a:rPr lang="fr-FR" dirty="0" err="1"/>
              <a:t>called</a:t>
            </a:r>
            <a:r>
              <a:rPr lang="fr-FR" dirty="0"/>
              <a:t> : </a:t>
            </a:r>
            <a:r>
              <a:rPr lang="fr-FR" dirty="0" err="1"/>
              <a:t>Deep</a:t>
            </a:r>
            <a:r>
              <a:rPr lang="fr-FR" dirty="0"/>
              <a:t> Natural </a:t>
            </a:r>
            <a:r>
              <a:rPr lang="fr-FR" dirty="0" err="1"/>
              <a:t>Language</a:t>
            </a:r>
            <a:r>
              <a:rPr lang="fr-FR" dirty="0"/>
              <a:t> </a:t>
            </a:r>
            <a:r>
              <a:rPr lang="fr-FR" dirty="0" err="1"/>
              <a:t>Processing</a:t>
            </a:r>
            <a:r>
              <a:rPr lang="fr-FR" dirty="0"/>
              <a:t> for user </a:t>
            </a:r>
            <a:r>
              <a:rPr lang="fr-FR" dirty="0" err="1"/>
              <a:t>representation</a:t>
            </a:r>
            <a:endParaRPr lang="fr-FR" dirty="0"/>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our first contribution, HRAN, we will combine Recommendation and NLP methods to refine </a:t>
            </a:r>
            <a:r>
              <a:rPr lang="en-US" b="1" noProof="0" dirty="0"/>
              <a:t>our understanding of user tastes </a:t>
            </a:r>
            <a:r>
              <a:rPr lang="en-US" noProof="0" dirty="0"/>
              <a:t>in a classic Recommendation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our second contribution, Resume, we propose a framework to </a:t>
            </a:r>
            <a:r>
              <a:rPr lang="en-US" b="1" noProof="0" dirty="0"/>
              <a:t>learn and evaluate user professional profiles</a:t>
            </a:r>
            <a:r>
              <a:rPr lang="en-US" noProof="0" dirty="0"/>
              <a:t>, a new task, by combining classic NLP methods to Text generation models.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work, we address all three axes of Recommendation, NLP and text generation through the lens of Representation learning, which is a paradigm defined by the fact </a:t>
            </a:r>
            <a:r>
              <a:rPr lang="en-US" b="1" noProof="0" dirty="0"/>
              <a:t>that all representations live in a continuous latent space</a:t>
            </a:r>
            <a:r>
              <a:rPr lang="en-US"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Representation Learning focuses on learning </a:t>
            </a:r>
            <a:r>
              <a:rPr lang="en-US" b="1" noProof="0" dirty="0"/>
              <a:t>abstract, rich and reusable </a:t>
            </a:r>
            <a:r>
              <a:rPr lang="en-US" noProof="0" dirty="0"/>
              <a:t>representations.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a:t>
            </a:r>
            <a:r>
              <a:rPr lang="en-US" b="1" dirty="0"/>
              <a:t>our first contribution</a:t>
            </a:r>
            <a:r>
              <a:rPr lang="en-US" b="0" dirty="0"/>
              <a:t>, HRAN.</a:t>
            </a:r>
          </a:p>
          <a:p>
            <a:r>
              <a:rPr lang="en-US" b="0" dirty="0"/>
              <a:t>Then, we will present Resume, a </a:t>
            </a:r>
            <a:r>
              <a:rPr lang="en-US" b="1" dirty="0"/>
              <a:t>text-based framework for user representation</a:t>
            </a:r>
            <a:r>
              <a:rPr lang="en-US" b="0" dirty="0"/>
              <a:t>.</a:t>
            </a:r>
          </a:p>
          <a:p>
            <a:r>
              <a:rPr lang="en-US" b="0" dirty="0"/>
              <a:t>We will also present some </a:t>
            </a:r>
            <a:r>
              <a:rPr lang="en-US" b="1" dirty="0"/>
              <a:t>exploratory work </a:t>
            </a:r>
            <a:r>
              <a:rPr lang="en-US" b="0" dirty="0"/>
              <a:t>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[6:00 - 6:30]</a:t>
            </a:r>
          </a:p>
          <a:p>
            <a:endParaRPr lang="en-US" dirty="0"/>
          </a:p>
          <a:p>
            <a:r>
              <a:rPr lang="en-US" dirty="0"/>
              <a:t>Let’s begin with our HRAN model, which was published at the CORIA conference of 2018.</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t>
            </a:r>
            <a:r>
              <a:rPr lang="en-US" b="1" dirty="0"/>
              <a:t>accuracy performances </a:t>
            </a:r>
            <a:r>
              <a:rPr lang="en-US" b="0" dirty="0"/>
              <a:t>by refining our </a:t>
            </a:r>
            <a:r>
              <a:rPr lang="en-US" b="1" dirty="0"/>
              <a:t>understanding of the user</a:t>
            </a:r>
            <a:r>
              <a:rPr lang="en-US" b="0" dirty="0"/>
              <a:t>, as well as the </a:t>
            </a:r>
            <a:r>
              <a:rPr lang="en-US" b="1" dirty="0"/>
              <a:t>explainability of the model’s predictions</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a:t>
            </a:r>
            <a:r>
              <a:rPr lang="en-US" b="1" dirty="0"/>
              <a:t>reviews can help i</a:t>
            </a:r>
            <a:r>
              <a:rPr lang="en-US" b="0" dirty="0"/>
              <a:t>mprove performances &amp; make predictions understandable, by </a:t>
            </a:r>
            <a:r>
              <a:rPr lang="en-US" b="1" dirty="0"/>
              <a:t>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a:t>
            </a:r>
            <a:r>
              <a:rPr lang="en-US" b="1" dirty="0"/>
              <a:t>recommendation module </a:t>
            </a:r>
            <a:r>
              <a:rPr lang="en-US" b="0" dirty="0"/>
              <a:t>to an </a:t>
            </a:r>
            <a:r>
              <a:rPr lang="en-US" b="1" dirty="0"/>
              <a:t>attentive sentiment analysis </a:t>
            </a:r>
            <a:r>
              <a:rPr lang="en-US" b="0" dirty="0"/>
              <a:t>module. </a:t>
            </a:r>
          </a:p>
          <a:p>
            <a:endParaRPr lang="en-US" b="0" dirty="0"/>
          </a:p>
          <a:p>
            <a:r>
              <a:rPr lang="en-US" b="0" dirty="0"/>
              <a:t>The resulting model is called HRAN, for </a:t>
            </a:r>
            <a:r>
              <a:rPr lang="en-US" b="1" dirty="0"/>
              <a:t>Hierarchical Recurrent Attentive Network. </a:t>
            </a:r>
          </a:p>
          <a:p>
            <a:endParaRPr lang="en-US" b="0" dirty="0"/>
          </a:p>
          <a:p>
            <a:r>
              <a:rPr lang="en-US" b="0" dirty="0"/>
              <a:t>The sentiment analysis part takes the</a:t>
            </a:r>
            <a:r>
              <a:rPr lang="en-US" b="1" dirty="0"/>
              <a:t> reviews </a:t>
            </a:r>
            <a:r>
              <a:rPr lang="en-US" b="0" dirty="0"/>
              <a:t>as input, while the recommendation module takes both </a:t>
            </a:r>
            <a:r>
              <a:rPr lang="en-US" b="1" dirty="0"/>
              <a:t>the user and the item profiles </a:t>
            </a:r>
            <a:r>
              <a:rPr lang="en-US" b="0" dirty="0"/>
              <a:t>as input. </a:t>
            </a:r>
          </a:p>
          <a:p>
            <a:r>
              <a:rPr lang="en-US" b="0" dirty="0"/>
              <a:t>Both parts of the model output the same object: the </a:t>
            </a:r>
            <a:r>
              <a:rPr lang="en-US" b="1" dirty="0"/>
              <a:t>rating that user u gave item I, </a:t>
            </a:r>
            <a:r>
              <a:rPr lang="en-US" b="1" dirty="0" err="1"/>
              <a:t>r_u,i</a:t>
            </a:r>
            <a:r>
              <a:rPr lang="en-US" b="1" dirty="0"/>
              <a:t>. </a:t>
            </a:r>
          </a:p>
          <a:p>
            <a:endParaRPr lang="en-US" b="0" dirty="0"/>
          </a:p>
          <a:p>
            <a:r>
              <a:rPr lang="en-US" b="0" dirty="0"/>
              <a:t>While those two tasks are rarely combined, because they are quite different, in this precise setting they are </a:t>
            </a:r>
            <a:r>
              <a:rPr lang="en-US" b="1" dirty="0"/>
              <a:t>complementary</a:t>
            </a:r>
            <a:r>
              <a:rPr lang="en-US" b="0" dirty="0"/>
              <a:t>. </a:t>
            </a:r>
          </a:p>
          <a:p>
            <a:endParaRPr lang="en-US" b="0" dirty="0"/>
          </a:p>
          <a:p>
            <a:r>
              <a:rPr lang="en-US" b="0" dirty="0"/>
              <a:t>The Sentiment Analysis module gives us a global, absolute idea of </a:t>
            </a:r>
            <a:r>
              <a:rPr lang="en-US" b="1" dirty="0"/>
              <a:t>the feeling expressed in the review, and </a:t>
            </a:r>
            <a:r>
              <a:rPr lang="en-US" b="0" dirty="0"/>
              <a:t>thus acts as a regularization for the recommendation module, which informs us more precisely regarding the </a:t>
            </a:r>
            <a:r>
              <a:rPr lang="en-US" b="1" dirty="0"/>
              <a:t>user-item interaction</a:t>
            </a:r>
            <a:r>
              <a:rPr lang="en-US" b="0" dirty="0"/>
              <a:t>.</a:t>
            </a:r>
          </a:p>
          <a:p>
            <a:endParaRPr lang="en-US" b="0" dirty="0"/>
          </a:p>
          <a:p>
            <a:r>
              <a:rPr lang="en-US" b="0" dirty="0"/>
              <a:t>Note that both modules share inner intermediate representations </a:t>
            </a:r>
            <a:r>
              <a:rPr lang="en-US" b="1" dirty="0"/>
              <a:t>to refine the models’ understanding of the user’s tastes</a:t>
            </a:r>
            <a:r>
              <a:rPr lang="en-US" b="0" dirty="0"/>
              <a:t>,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a:t>
            </a:r>
            <a:r>
              <a:rPr lang="en-US" b="1" dirty="0"/>
              <a:t>collaborative filtering </a:t>
            </a:r>
            <a:r>
              <a:rPr lang="en-US" b="0" dirty="0"/>
              <a:t>approach as we are interested in the </a:t>
            </a:r>
            <a:r>
              <a:rPr lang="en-US" b="1" dirty="0"/>
              <a:t>interactions</a:t>
            </a:r>
            <a:r>
              <a:rPr lang="en-US" b="0" dirty="0"/>
              <a:t> between the users and the items.</a:t>
            </a:r>
          </a:p>
          <a:p>
            <a:endParaRPr lang="en-US" b="0" dirty="0"/>
          </a:p>
          <a:p>
            <a:r>
              <a:rPr lang="en-US" b="0" dirty="0"/>
              <a:t>Additionally, and similarly to McAuley and </a:t>
            </a:r>
            <a:r>
              <a:rPr lang="en-US" b="0" dirty="0" err="1"/>
              <a:t>Leskovec</a:t>
            </a:r>
            <a:r>
              <a:rPr lang="en-US" b="0" dirty="0"/>
              <a:t>, we make use of the available </a:t>
            </a:r>
            <a:r>
              <a:rPr lang="en-US" b="1" dirty="0"/>
              <a:t>textual reviews </a:t>
            </a:r>
            <a:r>
              <a:rPr lang="en-US" b="0" dirty="0"/>
              <a:t>to refine our understanding of the user’s tastes. </a:t>
            </a:r>
          </a:p>
          <a:p>
            <a:endParaRPr lang="en-US" b="0" dirty="0"/>
          </a:p>
          <a:p>
            <a:r>
              <a:rPr lang="en-US" b="0" dirty="0"/>
              <a:t>We also largely build on the work of Yang et al and their Hierarchical Attentive Network (or HAN for short)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a:t>
            </a:r>
            <a:r>
              <a:rPr lang="en-US" b="1" dirty="0"/>
              <a:t>by essence hierarchical </a:t>
            </a:r>
            <a:r>
              <a:rPr lang="en-US" b="0" dirty="0"/>
              <a:t>as they are composed of sentences, themselves composed of words. </a:t>
            </a:r>
          </a:p>
          <a:p>
            <a:endParaRPr lang="en-US" b="0" dirty="0"/>
          </a:p>
          <a:p>
            <a:r>
              <a:rPr lang="en-US" b="0" dirty="0"/>
              <a:t>On top of that, we make the hypothesis that the </a:t>
            </a:r>
            <a:r>
              <a:rPr lang="en-US" b="1" dirty="0"/>
              <a:t>information contained in the reviews </a:t>
            </a:r>
            <a:r>
              <a:rPr lang="en-US" b="0" dirty="0"/>
              <a:t>are, too, hierarchical.</a:t>
            </a:r>
          </a:p>
          <a:p>
            <a:r>
              <a:rPr lang="en-US" b="0" dirty="0"/>
              <a:t>In other words, we want to understand what </a:t>
            </a:r>
            <a:r>
              <a:rPr lang="en-US" b="1" dirty="0"/>
              <a:t>words are most important in a sentence</a:t>
            </a:r>
            <a:r>
              <a:rPr lang="en-US" b="0" dirty="0"/>
              <a:t>, and what </a:t>
            </a:r>
            <a:r>
              <a:rPr lang="en-US" b="1" dirty="0"/>
              <a:t>sentences are most important in a review.</a:t>
            </a:r>
          </a:p>
          <a:p>
            <a:endParaRPr lang="en-US" noProof="0" dirty="0"/>
          </a:p>
          <a:p>
            <a:r>
              <a:rPr lang="en-US" noProof="0" dirty="0"/>
              <a:t>Thus, the challenge is to aggregate the data in the review in a way that allows us to predict the </a:t>
            </a:r>
            <a:r>
              <a:rPr lang="en-US" b="1" noProof="0" dirty="0"/>
              <a:t>review’s overall polarity</a:t>
            </a:r>
            <a:r>
              <a:rPr lang="en-US" noProof="0" dirty="0"/>
              <a:t>,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
            </a:r>
            <a:r>
              <a:rPr lang="en-US" b="1" noProof="0" dirty="0"/>
              <a:t>attention mechanism </a:t>
            </a:r>
            <a:r>
              <a:rPr lang="en-US" noProof="0" dirty="0"/>
              <a:t>like Yang et al: with two sequential Recurrent Bidirectional Attentive modules, or RBA, which we describe in detail in the following slide.</a:t>
            </a:r>
          </a:p>
          <a:p>
            <a:endParaRPr lang="en-US" noProof="0" dirty="0"/>
          </a:p>
          <a:p>
            <a:r>
              <a:rPr lang="en-US" noProof="0" dirty="0"/>
              <a:t>The first RBA aggregates the words of a sentence into a </a:t>
            </a:r>
            <a:r>
              <a:rPr lang="en-US" b="1" noProof="0" dirty="0"/>
              <a:t>representation of this sentence,</a:t>
            </a:r>
            <a:r>
              <a:rPr lang="en-US" noProof="0" dirty="0"/>
              <a:t> </a:t>
            </a:r>
            <a:r>
              <a:rPr lang="en-US" noProof="0" dirty="0" err="1"/>
              <a:t>z_s</a:t>
            </a:r>
            <a:r>
              <a:rPr lang="en-US" noProof="0" dirty="0"/>
              <a:t>, which is in turn fed to the sentence-level RBA and </a:t>
            </a:r>
            <a:r>
              <a:rPr lang="en-US" b="1" noProof="0" dirty="0"/>
              <a:t>aggregated to form the final review representation</a:t>
            </a:r>
            <a:r>
              <a:rPr lang="en-US" noProof="0" dirty="0"/>
              <a:t>, </a:t>
            </a:r>
            <a:r>
              <a:rPr lang="en-US" noProof="0" dirty="0" err="1"/>
              <a:t>z_review</a:t>
            </a:r>
            <a:r>
              <a:rPr lang="en-US" noProof="0" dirty="0"/>
              <a:t>. </a:t>
            </a:r>
          </a:p>
          <a:p>
            <a:endParaRPr lang="en-US" noProof="0" dirty="0"/>
          </a:p>
          <a:p>
            <a:r>
              <a:rPr lang="en-US" noProof="0" dirty="0"/>
              <a:t>This whole module is then trained to optimize a </a:t>
            </a:r>
            <a:r>
              <a:rPr lang="en-US" b="1" noProof="0" dirty="0"/>
              <a:t>Negative Log Likelihood Loss </a:t>
            </a:r>
            <a:r>
              <a:rPr lang="en-US" noProof="0" dirty="0"/>
              <a:t>between the predicted rating and the actual rating. </a:t>
            </a:r>
          </a:p>
          <a:p>
            <a:r>
              <a:rPr lang="en-US" noProof="0" dirty="0"/>
              <a:t>Note that this </a:t>
            </a:r>
            <a:r>
              <a:rPr lang="en-US" b="1" noProof="0" dirty="0"/>
              <a:t>polarity prediction task </a:t>
            </a:r>
            <a:r>
              <a:rPr lang="en-US" noProof="0" dirty="0"/>
              <a:t>takes the form of a 5-class classification task.</a:t>
            </a:r>
          </a:p>
          <a:p>
            <a:r>
              <a:rPr lang="en-US" noProof="0" dirty="0"/>
              <a:t>Each corresponding to a </a:t>
            </a:r>
            <a:r>
              <a:rPr lang="en-US" b="1" noProof="0" dirty="0"/>
              <a:t>possible rating</a:t>
            </a:r>
            <a:r>
              <a:rPr lang="en-US" noProof="0" dirty="0"/>
              <a:t>, can be understood as the level of enthusiasm contained in the review. </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a:t>
            </a:r>
            <a:r>
              <a:rPr lang="en-US" b="1" noProof="0" dirty="0"/>
              <a:t>bi-directional recurrent cell </a:t>
            </a:r>
            <a:r>
              <a:rPr lang="en-US" noProof="0" dirty="0"/>
              <a:t>coupled to an </a:t>
            </a:r>
            <a:r>
              <a:rPr lang="en-US" b="1" noProof="0" dirty="0"/>
              <a:t>attention mechanism. </a:t>
            </a:r>
          </a:p>
          <a:p>
            <a:endParaRPr lang="en-US" noProof="0" dirty="0"/>
          </a:p>
          <a:p>
            <a:r>
              <a:rPr lang="en-US" noProof="0" dirty="0"/>
              <a:t>The sequence </a:t>
            </a:r>
            <a:r>
              <a:rPr lang="en-US" b="1" noProof="0" dirty="0"/>
              <a:t>is encoded from both sides </a:t>
            </a:r>
            <a:r>
              <a:rPr lang="en-US" noProof="0" dirty="0"/>
              <a:t>in order to capture </a:t>
            </a:r>
            <a:r>
              <a:rPr lang="en-US" b="1" noProof="0" dirty="0"/>
              <a:t>the intra sequence </a:t>
            </a:r>
            <a:r>
              <a:rPr lang="en-US" noProof="0" dirty="0"/>
              <a:t>information. </a:t>
            </a:r>
          </a:p>
          <a:p>
            <a:r>
              <a:rPr lang="en-US" noProof="0" dirty="0"/>
              <a:t>Bidirectional encoding is particularly useful when </a:t>
            </a:r>
            <a:r>
              <a:rPr lang="en-US" b="1" noProof="0" dirty="0"/>
              <a:t>the sequences are long</a:t>
            </a:r>
            <a:r>
              <a:rPr lang="en-US" noProof="0" dirty="0"/>
              <a:t>, because it prevents the forgetting of the sequence’s beginning.</a:t>
            </a:r>
          </a:p>
          <a:p>
            <a:endParaRPr lang="en-US" noProof="0" dirty="0"/>
          </a:p>
          <a:p>
            <a:r>
              <a:rPr lang="en-US" noProof="0" dirty="0"/>
              <a:t>The forward and backward annotations are then </a:t>
            </a:r>
            <a:r>
              <a:rPr lang="en-US" b="1" noProof="0" dirty="0"/>
              <a:t>concatenated</a:t>
            </a:r>
            <a:r>
              <a:rPr lang="en-US" noProof="0" dirty="0"/>
              <a:t> in a single vector, h.</a:t>
            </a:r>
          </a:p>
          <a:p>
            <a:endParaRPr lang="en-US" noProof="0" dirty="0"/>
          </a:p>
          <a:p>
            <a:r>
              <a:rPr lang="en-US" noProof="0" dirty="0"/>
              <a:t>This newly formed hidden state is then multiplied in a dot product with </a:t>
            </a:r>
            <a:r>
              <a:rPr lang="en-US" b="1" noProof="0" dirty="0"/>
              <a:t>a learned attention vector, </a:t>
            </a:r>
            <a:r>
              <a:rPr lang="en-US" noProof="0" dirty="0"/>
              <a:t>a.  </a:t>
            </a:r>
          </a:p>
          <a:p>
            <a:r>
              <a:rPr lang="en-US" b="0" noProof="0" dirty="0"/>
              <a:t>The results of this dot product is then passed into a </a:t>
            </a:r>
            <a:r>
              <a:rPr lang="en-US" b="1" noProof="0" dirty="0"/>
              <a:t>softmax</a:t>
            </a:r>
            <a:r>
              <a:rPr lang="en-US" b="0" noProof="0" dirty="0"/>
              <a:t> to obtain the </a:t>
            </a:r>
            <a:r>
              <a:rPr lang="en-US" b="1" noProof="0" dirty="0"/>
              <a:t>attention scores of each hidden state </a:t>
            </a:r>
            <a:r>
              <a:rPr lang="en-US" b="0" noProof="0" dirty="0"/>
              <a:t>in the final sentence representation </a:t>
            </a:r>
            <a:r>
              <a:rPr lang="en-US" b="0" noProof="0" dirty="0" err="1"/>
              <a:t>e_s</a:t>
            </a:r>
            <a:r>
              <a:rPr lang="en-US" b="0" noProof="0" dirty="0"/>
              <a:t>.</a:t>
            </a:r>
          </a:p>
          <a:p>
            <a:endParaRPr lang="en-US" b="0" noProof="0" dirty="0"/>
          </a:p>
          <a:p>
            <a:r>
              <a:rPr lang="en-US" b="0" noProof="0" dirty="0"/>
              <a:t>These equations are the main part of attention and can be understood as the way the </a:t>
            </a:r>
            <a:r>
              <a:rPr lang="en-US" b="1" noProof="0" dirty="0"/>
              <a:t>model learns to recognize important words </a:t>
            </a:r>
            <a:r>
              <a:rPr lang="en-US" b="0" noProof="0" dirty="0"/>
              <a:t>in the sentence.</a:t>
            </a:r>
          </a:p>
          <a:p>
            <a:endParaRPr lang="en-US" b="0" noProof="0" dirty="0"/>
          </a:p>
          <a:p>
            <a:r>
              <a:rPr lang="en-US" b="0" noProof="0" dirty="0"/>
              <a:t>This is the </a:t>
            </a:r>
            <a:r>
              <a:rPr lang="en-US" b="1" noProof="0" dirty="0"/>
              <a:t>classic</a:t>
            </a:r>
            <a:r>
              <a:rPr lang="en-US" b="0" noProof="0" dirty="0"/>
              <a:t> </a:t>
            </a:r>
            <a:r>
              <a:rPr lang="en-US" b="1" noProof="0" dirty="0"/>
              <a:t>way </a:t>
            </a:r>
            <a:r>
              <a:rPr lang="en-US" b="0" noProof="0" dirty="0"/>
              <a:t>to compute attention scores. </a:t>
            </a:r>
          </a:p>
          <a:p>
            <a:r>
              <a:rPr lang="en-US" b="0" noProof="0" dirty="0"/>
              <a:t>But the originality of our approach lies in our </a:t>
            </a:r>
            <a:r>
              <a:rPr lang="en-US" b="1" noProof="0" dirty="0"/>
              <a:t>personalized attention computation</a:t>
            </a:r>
            <a:r>
              <a:rPr lang="en-US" b="0" noProof="0"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a:t>
            </a:r>
            <a:r>
              <a:rPr lang="en-US" sz="1200" b="1" i="0" u="none" strike="noStrike" kern="1200" noProof="0" dirty="0">
                <a:solidFill>
                  <a:schemeClr val="tx1"/>
                </a:solidFill>
                <a:effectLst/>
                <a:latin typeface="+mn-lt"/>
                <a:ea typeface="+mn-ea"/>
                <a:cs typeface="+mn-cs"/>
              </a:rPr>
              <a:t>general attention component</a:t>
            </a:r>
            <a:r>
              <a:rPr lang="en-US" sz="1200" b="0" i="0" u="none" strike="noStrike" kern="1200" noProof="0" dirty="0">
                <a:solidFill>
                  <a:schemeClr val="tx1"/>
                </a:solidFill>
                <a:effectLst/>
                <a:latin typeface="+mn-lt"/>
                <a:ea typeface="+mn-ea"/>
                <a:cs typeface="+mn-cs"/>
              </a:rPr>
              <a:t>, relative to the language used in the reviews, and </a:t>
            </a:r>
            <a:r>
              <a:rPr lang="en-US" sz="1200" b="1" i="0" u="none" strike="noStrike" kern="1200" noProof="0" dirty="0">
                <a:solidFill>
                  <a:schemeClr val="tx1"/>
                </a:solidFill>
                <a:effectLst/>
                <a:latin typeface="+mn-lt"/>
                <a:ea typeface="+mn-ea"/>
                <a:cs typeface="+mn-cs"/>
              </a:rPr>
              <a:t>a personalized attention component</a:t>
            </a:r>
            <a:r>
              <a:rPr lang="en-US" sz="1200" b="0" i="0" u="none" strike="noStrike" kern="1200" noProof="0" dirty="0">
                <a:solidFill>
                  <a:schemeClr val="tx1"/>
                </a:solidFill>
                <a:effectLst/>
                <a:latin typeface="+mn-lt"/>
                <a:ea typeface="+mn-ea"/>
                <a:cs typeface="+mn-cs"/>
              </a:rPr>
              <a:t>, computed from the </a:t>
            </a:r>
            <a:r>
              <a:rPr lang="en-US" sz="1200" b="1" i="0" u="none" strike="noStrike" kern="1200" noProof="0" dirty="0">
                <a:solidFill>
                  <a:schemeClr val="tx1"/>
                </a:solidFill>
                <a:effectLst/>
                <a:latin typeface="+mn-lt"/>
                <a:ea typeface="+mn-ea"/>
                <a:cs typeface="+mn-cs"/>
              </a:rPr>
              <a:t>interaction</a:t>
            </a:r>
            <a:r>
              <a:rPr lang="en-US" sz="1200" b="0" i="0" u="none" strike="noStrike" kern="1200" noProof="0" dirty="0">
                <a:solidFill>
                  <a:schemeClr val="tx1"/>
                </a:solidFill>
                <a:effectLst/>
                <a:latin typeface="+mn-lt"/>
                <a:ea typeface="+mn-ea"/>
                <a:cs typeface="+mn-cs"/>
              </a:rPr>
              <a:t> between the user and the target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a:t>
            </a:r>
            <a:r>
              <a:rPr lang="en-US" sz="1200" b="1" i="0" u="none" strike="noStrike" kern="1200" noProof="0" dirty="0">
                <a:solidFill>
                  <a:schemeClr val="tx1"/>
                </a:solidFill>
                <a:effectLst/>
                <a:latin typeface="+mn-lt"/>
                <a:ea typeface="+mn-ea"/>
                <a:cs typeface="+mn-cs"/>
              </a:rPr>
              <a:t>the review’s elements,</a:t>
            </a:r>
            <a:r>
              <a:rPr lang="en-US" sz="1200" b="0" i="0" u="none" strike="noStrike" kern="1200" noProof="0" dirty="0">
                <a:solidFill>
                  <a:schemeClr val="tx1"/>
                </a:solidFill>
                <a:effectLst/>
                <a:latin typeface="+mn-lt"/>
                <a:ea typeface="+mn-ea"/>
                <a:cs typeface="+mn-cs"/>
              </a:rPr>
              <a:t> similarly to the previous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It represents what elements of the sequence are the </a:t>
            </a:r>
            <a:r>
              <a:rPr lang="en-US" sz="1200" b="1" i="0" u="none" strike="noStrike" kern="1200" noProof="0" dirty="0">
                <a:solidFill>
                  <a:schemeClr val="tx1"/>
                </a:solidFill>
                <a:effectLst/>
                <a:latin typeface="+mn-lt"/>
                <a:ea typeface="+mn-ea"/>
                <a:cs typeface="+mn-cs"/>
              </a:rPr>
              <a:t>most important from a general language </a:t>
            </a:r>
            <a:r>
              <a:rPr lang="en-US" sz="1200" b="0" i="0" u="none" strike="noStrike" kern="1200" noProof="0" dirty="0">
                <a:solidFill>
                  <a:schemeClr val="tx1"/>
                </a:solidFill>
                <a:effectLst/>
                <a:latin typeface="+mn-lt"/>
                <a:ea typeface="+mn-ea"/>
                <a:cs typeface="+mn-cs"/>
              </a:rPr>
              <a:t>point of view.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In the next slides we will present some attention visualization that show that this </a:t>
            </a:r>
            <a:r>
              <a:rPr lang="en-US" sz="1200" b="1" i="0" u="none" strike="noStrike" kern="1200" noProof="0" dirty="0">
                <a:solidFill>
                  <a:schemeClr val="tx1"/>
                </a:solidFill>
                <a:effectLst/>
                <a:latin typeface="+mn-lt"/>
                <a:ea typeface="+mn-ea"/>
                <a:cs typeface="+mn-cs"/>
              </a:rPr>
              <a:t>generalist component highlight opinion terms </a:t>
            </a:r>
            <a:r>
              <a:rPr lang="en-US" sz="1200" b="0" i="0" u="none" strike="noStrike" kern="1200" noProof="0" dirty="0">
                <a:solidFill>
                  <a:schemeClr val="tx1"/>
                </a:solidFill>
                <a:effectLst/>
                <a:latin typeface="+mn-lt"/>
                <a:ea typeface="+mn-ea"/>
                <a:cs typeface="+mn-cs"/>
              </a:rPr>
              <a:t>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a:t>
            </a:r>
            <a:r>
              <a:rPr lang="en-US" sz="1200" b="1" i="0" u="none" strike="noStrike" kern="1200" noProof="0" dirty="0">
                <a:solidFill>
                  <a:schemeClr val="tx1"/>
                </a:solidFill>
                <a:effectLst/>
                <a:latin typeface="+mn-lt"/>
                <a:ea typeface="+mn-ea"/>
                <a:cs typeface="+mn-cs"/>
              </a:rPr>
              <a:t>personalized</a:t>
            </a:r>
            <a:r>
              <a:rPr lang="en-US" sz="1200" b="0" i="0" u="none" strike="noStrike" kern="1200" noProof="0" dirty="0">
                <a:solidFill>
                  <a:schemeClr val="tx1"/>
                </a:solidFill>
                <a:effectLst/>
                <a:latin typeface="+mn-lt"/>
                <a:ea typeface="+mn-ea"/>
                <a:cs typeface="+mn-cs"/>
              </a:rPr>
              <a:t>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a:t>
            </a:r>
            <a:r>
              <a:rPr lang="en-US" sz="1200" b="1" i="0" u="none" strike="noStrike" kern="1200" noProof="0" dirty="0">
                <a:solidFill>
                  <a:schemeClr val="tx1"/>
                </a:solidFill>
                <a:effectLst/>
                <a:latin typeface="+mn-lt"/>
                <a:ea typeface="+mn-ea"/>
                <a:cs typeface="+mn-cs"/>
              </a:rPr>
              <a:t>user and item profiles </a:t>
            </a:r>
            <a:r>
              <a:rPr lang="en-US" sz="1200" b="0" i="0" u="none" strike="noStrike" kern="1200" noProof="0" dirty="0">
                <a:solidFill>
                  <a:schemeClr val="tx1"/>
                </a:solidFill>
                <a:effectLst/>
                <a:latin typeface="+mn-lt"/>
                <a:ea typeface="+mn-ea"/>
                <a:cs typeface="+mn-cs"/>
              </a:rPr>
              <a:t>in the recommendation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user and item profiles are </a:t>
            </a:r>
            <a:r>
              <a:rPr lang="en-US" sz="1200" b="1" i="0" u="none" strike="noStrike" kern="1200" noProof="0" dirty="0">
                <a:solidFill>
                  <a:schemeClr val="tx1"/>
                </a:solidFill>
                <a:effectLst/>
                <a:latin typeface="+mn-lt"/>
                <a:ea typeface="+mn-ea"/>
                <a:cs typeface="+mn-cs"/>
              </a:rPr>
              <a:t>concatenated</a:t>
            </a:r>
            <a:r>
              <a:rPr lang="en-US" sz="1200" b="0" i="0" u="none" strike="noStrike" kern="1200" noProof="0" dirty="0">
                <a:solidFill>
                  <a:schemeClr val="tx1"/>
                </a:solidFill>
                <a:effectLst/>
                <a:latin typeface="+mn-lt"/>
                <a:ea typeface="+mn-ea"/>
                <a:cs typeface="+mn-cs"/>
              </a:rPr>
              <a:t> into a vector L, that is itself projected into the space of the </a:t>
            </a:r>
            <a:r>
              <a:rPr lang="en-US" sz="1200" b="1" i="0" u="none" strike="noStrike" kern="1200" noProof="0" dirty="0">
                <a:solidFill>
                  <a:schemeClr val="tx1"/>
                </a:solidFill>
                <a:effectLst/>
                <a:latin typeface="+mn-lt"/>
                <a:ea typeface="+mn-ea"/>
                <a:cs typeface="+mn-cs"/>
              </a:rPr>
              <a:t>global attention vector </a:t>
            </a:r>
            <a:r>
              <a:rPr lang="en-US" sz="1200" b="0" i="0" u="none" strike="noStrike" kern="1200" noProof="0" dirty="0">
                <a:solidFill>
                  <a:schemeClr val="tx1"/>
                </a:solidFill>
                <a:effectLst/>
                <a:latin typeface="+mn-lt"/>
                <a:ea typeface="+mn-ea"/>
                <a:cs typeface="+mn-cs"/>
              </a:rPr>
              <a:t>via a matrix W and a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t>
            </a:r>
            <a:r>
              <a:rPr lang="en-US" sz="1200" b="1" i="0" u="none" strike="noStrike" kern="1200" noProof="0" dirty="0">
                <a:solidFill>
                  <a:schemeClr val="tx1"/>
                </a:solidFill>
                <a:effectLst/>
                <a:latin typeface="+mn-lt"/>
                <a:ea typeface="+mn-ea"/>
                <a:cs typeface="+mn-cs"/>
              </a:rPr>
              <a:t>added</a:t>
            </a:r>
            <a:r>
              <a:rPr lang="en-US" sz="1200" b="0" i="0" u="none" strike="noStrike" kern="1200" noProof="0" dirty="0">
                <a:solidFill>
                  <a:schemeClr val="tx1"/>
                </a:solidFill>
                <a:effectLst/>
                <a:latin typeface="+mn-lt"/>
                <a:ea typeface="+mn-ea"/>
                <a:cs typeface="+mn-cs"/>
              </a:rPr>
              <a:t>, and the final attention vector is then </a:t>
            </a:r>
            <a:r>
              <a:rPr lang="en-US" sz="1200" b="1" i="0" u="none" strike="noStrike" kern="1200" noProof="0" dirty="0">
                <a:solidFill>
                  <a:schemeClr val="tx1"/>
                </a:solidFill>
                <a:effectLst/>
                <a:latin typeface="+mn-lt"/>
                <a:ea typeface="+mn-ea"/>
                <a:cs typeface="+mn-cs"/>
              </a:rPr>
              <a:t>smoothed</a:t>
            </a:r>
            <a:r>
              <a:rPr lang="en-US" sz="1200" b="0" i="0" u="none" strike="noStrike" kern="1200" noProof="0" dirty="0">
                <a:solidFill>
                  <a:schemeClr val="tx1"/>
                </a:solidFill>
                <a:effectLst/>
                <a:latin typeface="+mn-lt"/>
                <a:ea typeface="+mn-ea"/>
                <a:cs typeface="+mn-cs"/>
              </a:rPr>
              <a:t>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a:t>
            </a:r>
            <a:r>
              <a:rPr lang="en-US" sz="1200" b="1" i="0" u="none" strike="noStrike" kern="1200" noProof="0" dirty="0">
                <a:solidFill>
                  <a:schemeClr val="tx1"/>
                </a:solidFill>
                <a:effectLst/>
                <a:latin typeface="+mn-lt"/>
                <a:ea typeface="+mn-ea"/>
                <a:cs typeface="+mn-cs"/>
              </a:rPr>
              <a:t> </a:t>
            </a:r>
            <a:r>
              <a:rPr lang="en-US" sz="1200" b="1"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a:t>
            </a:r>
            <a:r>
              <a:rPr lang="en-US" sz="1200" b="1" i="0" u="none" strike="noStrike" kern="1200" noProof="0" dirty="0">
                <a:solidFill>
                  <a:schemeClr val="tx1"/>
                </a:solidFill>
                <a:effectLst/>
                <a:latin typeface="+mn-lt"/>
                <a:ea typeface="+mn-ea"/>
                <a:cs typeface="+mn-cs"/>
              </a:rPr>
              <a:t>both</a:t>
            </a:r>
            <a:r>
              <a:rPr lang="en-US" sz="1200" b="0" i="0" u="none" strike="noStrike" kern="1200" noProof="0" dirty="0">
                <a:solidFill>
                  <a:schemeClr val="tx1"/>
                </a:solidFill>
                <a:effectLst/>
                <a:latin typeface="+mn-lt"/>
                <a:ea typeface="+mn-ea"/>
                <a:cs typeface="+mn-cs"/>
              </a:rPr>
              <a:t>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a:t>
            </a:r>
            <a:r>
              <a:rPr lang="en-US" b="1" noProof="0" dirty="0"/>
              <a:t>inherently hierarchical information</a:t>
            </a:r>
            <a:r>
              <a:rPr lang="en-US" noProof="0" dirty="0"/>
              <a:t>,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a:t>
            </a:r>
            <a:r>
              <a:rPr lang="en-US" b="1" noProof="0" dirty="0"/>
              <a:t>both the word and the sentence level</a:t>
            </a:r>
            <a:r>
              <a:rPr lang="en-US" noProof="0" dirty="0"/>
              <a:t>, in order to obtain a representation of the whole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architecture, the attention mechanism addresses </a:t>
            </a:r>
            <a:r>
              <a:rPr lang="en-US" b="1" noProof="0" dirty="0"/>
              <a:t>many problems</a:t>
            </a:r>
            <a:r>
              <a:rPr lang="en-US"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a:t>
            </a:r>
            <a:r>
              <a:rPr lang="en-US" b="1" noProof="0" dirty="0"/>
              <a:t>regularization</a:t>
            </a:r>
            <a:r>
              <a:rPr lang="en-US" noProof="0" dirty="0"/>
              <a:t>, provides a </a:t>
            </a:r>
            <a:r>
              <a:rPr lang="en-US" b="1" noProof="0" dirty="0"/>
              <a:t>personalized aggregation method</a:t>
            </a:r>
            <a:r>
              <a:rPr lang="en-US" noProof="0" dirty="0"/>
              <a:t> and it also allows us to present </a:t>
            </a:r>
            <a:r>
              <a:rPr lang="en-US" b="1" noProof="0" dirty="0"/>
              <a:t>qualitative analysis </a:t>
            </a:r>
            <a:r>
              <a:rPr lang="en-US" noProof="0" dirty="0"/>
              <a:t>of our results by showing which words and sentences were most determinant in the input.</a:t>
            </a:r>
          </a:p>
          <a:p>
            <a:endParaRPr lang="fr-FR" dirty="0"/>
          </a:p>
          <a:p>
            <a:r>
              <a:rPr lang="en-US" noProof="0" dirty="0"/>
              <a:t>This hierarchical attention mechanism also proved to be decisive in the process of </a:t>
            </a:r>
            <a:r>
              <a:rPr lang="en-US" b="1" noProof="0" dirty="0"/>
              <a:t>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1" u="none" strike="noStrike" kern="1200" dirty="0">
              <a:solidFill>
                <a:srgbClr val="C00000"/>
              </a:solidFill>
              <a:effectLst/>
              <a:highlight>
                <a:srgbClr val="FFFF00"/>
              </a:highligh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This table reports the </a:t>
            </a:r>
            <a:r>
              <a:rPr lang="en-US" b="1" i="0" dirty="0"/>
              <a:t>accuracy metric</a:t>
            </a:r>
            <a:r>
              <a:rPr lang="en-US" i="0" dirty="0"/>
              <a:t> on the </a:t>
            </a:r>
            <a:r>
              <a:rPr lang="en-US" b="1" i="0" dirty="0"/>
              <a:t>sentiment analysis task.</a:t>
            </a:r>
          </a:p>
          <a:p>
            <a:endParaRPr lang="en-US" i="0" dirty="0"/>
          </a:p>
          <a:p>
            <a:r>
              <a:rPr lang="en-US" i="0" dirty="0"/>
              <a:t>As you can see, the FastText classifier falls behind every other models, that are </a:t>
            </a:r>
            <a:r>
              <a:rPr lang="en-US" b="1" i="0" dirty="0"/>
              <a:t>all hierarchical </a:t>
            </a:r>
            <a:r>
              <a:rPr lang="en-US" i="0" dirty="0"/>
              <a:t>and contain an </a:t>
            </a:r>
            <a:r>
              <a:rPr lang="en-US" b="1" i="0" dirty="0"/>
              <a:t>attention mechanism.</a:t>
            </a:r>
          </a:p>
          <a:p>
            <a:endParaRPr lang="en-US" i="0" dirty="0"/>
          </a:p>
          <a:p>
            <a:r>
              <a:rPr lang="en-US" i="0" dirty="0"/>
              <a:t>Among those models, we can see that those that explicitly model </a:t>
            </a:r>
            <a:r>
              <a:rPr lang="en-US" b="1" i="0" dirty="0"/>
              <a:t>the user/item biases </a:t>
            </a:r>
            <a:r>
              <a:rPr lang="en-US" i="0" dirty="0"/>
              <a:t>(that is to say NSUPA and HRAN) outperform the HAN model that do not.</a:t>
            </a:r>
          </a:p>
          <a:p>
            <a:endParaRPr lang="en-US" i="0" dirty="0"/>
          </a:p>
          <a:p>
            <a:r>
              <a:rPr lang="en-US" i="0" dirty="0"/>
              <a:t>In the end, our model, HRAN, is </a:t>
            </a:r>
            <a:r>
              <a:rPr lang="en-US" b="1" i="0" dirty="0"/>
              <a:t>competitive</a:t>
            </a:r>
            <a:r>
              <a:rPr lang="en-US" i="0" dirty="0"/>
              <a:t> with NSUPA, which is an extension of the HAN model. </a:t>
            </a:r>
          </a:p>
          <a:p>
            <a:endParaRPr lang="en-US" i="0" dirty="0"/>
          </a:p>
          <a:p>
            <a:r>
              <a:rPr lang="en-US" i="0" dirty="0"/>
              <a:t>That was our goal: it allows us to transfer the </a:t>
            </a:r>
            <a:r>
              <a:rPr lang="en-US" b="1" i="0" dirty="0"/>
              <a:t>relevant information </a:t>
            </a:r>
            <a:r>
              <a:rPr lang="en-US" i="0" dirty="0"/>
              <a:t>to the </a:t>
            </a:r>
            <a:r>
              <a:rPr lang="en-US" b="1" i="0" dirty="0"/>
              <a:t>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a:t>
            </a:r>
            <a:r>
              <a:rPr lang="fr-FR" sz="1200" b="0"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root</a:t>
            </a:r>
            <a:r>
              <a:rPr lang="fr-FR" sz="1200" b="1" i="0" kern="1200" dirty="0">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mean</a:t>
            </a:r>
            <a:r>
              <a:rPr lang="fr-FR" sz="1200" b="1" i="0" kern="1200" dirty="0">
                <a:solidFill>
                  <a:schemeClr val="tx1"/>
                </a:solidFill>
                <a:effectLst/>
                <a:latin typeface="+mn-lt"/>
                <a:ea typeface="+mn-ea"/>
                <a:cs typeface="+mn-cs"/>
              </a:rPr>
              <a:t>-square </a:t>
            </a:r>
            <a:r>
              <a:rPr lang="fr-FR" sz="1200" b="1" i="0" kern="1200" dirty="0" err="1">
                <a:solidFill>
                  <a:schemeClr val="tx1"/>
                </a:solidFill>
                <a:effectLst/>
                <a:latin typeface="+mn-lt"/>
                <a:ea typeface="+mn-ea"/>
                <a:cs typeface="+mn-cs"/>
              </a:rPr>
              <a:t>error</a:t>
            </a:r>
            <a:r>
              <a:rPr lang="en-US" dirty="0"/>
              <a:t> metric on the rating prediction task. </a:t>
            </a:r>
          </a:p>
          <a:p>
            <a:r>
              <a:rPr lang="en-US" dirty="0"/>
              <a:t>We compare our model to </a:t>
            </a:r>
            <a:r>
              <a:rPr lang="en-US" b="1" dirty="0"/>
              <a:t>several baselines</a:t>
            </a:r>
            <a:r>
              <a:rPr lang="en-US" dirty="0"/>
              <a:t> and a </a:t>
            </a:r>
            <a:r>
              <a:rPr lang="en-US" b="1" dirty="0"/>
              <a:t>deep model</a:t>
            </a:r>
            <a:r>
              <a:rPr lang="en-US" dirty="0"/>
              <a:t>, </a:t>
            </a:r>
            <a:r>
              <a:rPr lang="en-US" dirty="0" err="1"/>
              <a:t>TransNet</a:t>
            </a:r>
            <a:r>
              <a:rPr lang="en-US" dirty="0"/>
              <a:t>.</a:t>
            </a:r>
          </a:p>
          <a:p>
            <a:endParaRPr lang="en-US" dirty="0"/>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a:t>
            </a:r>
            <a:r>
              <a:rPr lang="en-US" b="1" dirty="0"/>
              <a:t>Matrix Factorization, or MF,</a:t>
            </a:r>
            <a:r>
              <a:rPr lang="en-US" dirty="0"/>
              <a:t> learns to predict the </a:t>
            </a:r>
            <a:r>
              <a:rPr lang="en-US" b="1" dirty="0"/>
              <a:t>rating of user u on item I</a:t>
            </a:r>
            <a:r>
              <a:rPr lang="en-US" dirty="0"/>
              <a:t> using only the </a:t>
            </a:r>
            <a:r>
              <a:rPr lang="en-US" b="1" dirty="0"/>
              <a:t>rating-derived profiles of users and items</a:t>
            </a:r>
            <a:r>
              <a:rPr lang="en-US" dirty="0"/>
              <a:t>, with no regard for the reviews.</a:t>
            </a:r>
          </a:p>
          <a:p>
            <a:endParaRPr lang="en-US" dirty="0"/>
          </a:p>
          <a:p>
            <a:r>
              <a:rPr lang="en-US" dirty="0"/>
              <a:t>The </a:t>
            </a:r>
            <a:r>
              <a:rPr lang="en-US" dirty="0" err="1"/>
              <a:t>TransNet</a:t>
            </a:r>
            <a:r>
              <a:rPr lang="en-US" dirty="0"/>
              <a:t> takes the </a:t>
            </a:r>
            <a:r>
              <a:rPr lang="en-US" b="1" dirty="0"/>
              <a:t>opposite</a:t>
            </a:r>
            <a:r>
              <a:rPr lang="en-US" dirty="0"/>
              <a:t> approach as it learns to predict the </a:t>
            </a:r>
            <a:r>
              <a:rPr lang="en-US" b="1" dirty="0"/>
              <a:t>rating of user u on item </a:t>
            </a:r>
            <a:r>
              <a:rPr lang="en-US" dirty="0"/>
              <a:t>I using </a:t>
            </a:r>
            <a:r>
              <a:rPr lang="en-US" b="1" dirty="0"/>
              <a:t>only the textual reviews </a:t>
            </a:r>
            <a:r>
              <a:rPr lang="en-US" dirty="0"/>
              <a:t>as input. </a:t>
            </a:r>
          </a:p>
          <a:p>
            <a:r>
              <a:rPr lang="en-US" dirty="0"/>
              <a:t>It is worth noticing that the </a:t>
            </a:r>
            <a:r>
              <a:rPr lang="en-US" dirty="0" err="1"/>
              <a:t>TransNet</a:t>
            </a:r>
            <a:r>
              <a:rPr lang="en-US" dirty="0"/>
              <a:t> model achieves </a:t>
            </a:r>
            <a:r>
              <a:rPr lang="en-US" b="1" dirty="0"/>
              <a:t>disappointing</a:t>
            </a:r>
            <a:r>
              <a:rPr lang="en-US" dirty="0"/>
              <a:t> </a:t>
            </a:r>
            <a:r>
              <a:rPr lang="en-US" b="1" dirty="0"/>
              <a:t>performances</a:t>
            </a:r>
            <a:r>
              <a:rPr lang="en-US" dirty="0"/>
              <a:t> on our datasets.</a:t>
            </a:r>
          </a:p>
          <a:p>
            <a:r>
              <a:rPr lang="en-US" dirty="0"/>
              <a:t>This can be explained by the fact that, since it relies </a:t>
            </a:r>
            <a:r>
              <a:rPr lang="en-US" b="1" dirty="0"/>
              <a:t>only on textual reviews</a:t>
            </a:r>
            <a:r>
              <a:rPr lang="en-US" dirty="0"/>
              <a:t>, it needs a </a:t>
            </a:r>
            <a:r>
              <a:rPr lang="en-US" b="1" dirty="0"/>
              <a:t>lot of data </a:t>
            </a:r>
            <a:r>
              <a:rPr lang="en-US" dirty="0"/>
              <a:t>in order to be competitive.</a:t>
            </a:r>
          </a:p>
          <a:p>
            <a:r>
              <a:rPr lang="en-US" dirty="0"/>
              <a:t>It is however a </a:t>
            </a:r>
            <a:r>
              <a:rPr lang="en-US" b="1" dirty="0"/>
              <a:t>relevant baseline </a:t>
            </a:r>
            <a:r>
              <a:rPr lang="en-US" dirty="0"/>
              <a:t>to our experiments because it showed </a:t>
            </a:r>
            <a:r>
              <a:rPr lang="en-US" b="1" dirty="0"/>
              <a:t>interesting results on larger datase</a:t>
            </a:r>
            <a:r>
              <a:rPr lang="en-US" dirty="0"/>
              <a:t>ts and constitutes an </a:t>
            </a:r>
            <a:r>
              <a:rPr lang="en-US" b="0" dirty="0"/>
              <a:t>argument in favor of </a:t>
            </a:r>
            <a:r>
              <a:rPr lang="en-US" b="1" dirty="0"/>
              <a:t>using textual reviews</a:t>
            </a:r>
            <a:r>
              <a:rPr lang="en-US" dirty="0"/>
              <a:t> for recommendation.</a:t>
            </a:r>
          </a:p>
          <a:p>
            <a:endParaRPr lang="en-US" dirty="0"/>
          </a:p>
          <a:p>
            <a:r>
              <a:rPr lang="en-US" dirty="0"/>
              <a:t>Both those models are outperformed by HRAN which combines </a:t>
            </a:r>
            <a:r>
              <a:rPr lang="en-US" b="1" dirty="0"/>
              <a:t>ratings to textual reviews </a:t>
            </a:r>
            <a:r>
              <a:rPr lang="en-US" dirty="0"/>
              <a:t>and uses them to compute a </a:t>
            </a:r>
            <a:r>
              <a:rPr lang="en-US" b="1" dirty="0"/>
              <a:t>global and a personalized attention score</a:t>
            </a:r>
            <a:r>
              <a:rPr lang="en-US" dirty="0"/>
              <a:t>.</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a:t>
            </a:r>
            <a:r>
              <a:rPr lang="en-US" b="1" noProof="0" dirty="0"/>
              <a:t>triplet</a:t>
            </a:r>
            <a:r>
              <a:rPr lang="en-US" noProof="0" dirty="0"/>
              <a: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t>
            </a:r>
            <a:r>
              <a:rPr lang="en-US" b="1" i="0" dirty="0">
                <a:solidFill>
                  <a:schemeClr val="tx2"/>
                </a:solidFill>
              </a:rPr>
              <a:t>argmax</a:t>
            </a:r>
            <a:r>
              <a:rPr lang="en-US" i="0" dirty="0">
                <a:solidFill>
                  <a:schemeClr val="tx2"/>
                </a:solidFill>
              </a:rPr>
              <a:t> of </a:t>
            </a:r>
            <a:r>
              <a:rPr lang="en-US" b="1" i="0" dirty="0">
                <a:solidFill>
                  <a:schemeClr val="tx2"/>
                </a:solidFill>
              </a:rPr>
              <a:t>the associated general and personalized attention vectors</a:t>
            </a:r>
            <a:r>
              <a:rPr lang="en-US" i="0" dirty="0">
                <a:solidFill>
                  <a:schemeClr val="tx2"/>
                </a:solidFill>
              </a:rPr>
              <a:t> and counted them. </a:t>
            </a:r>
          </a:p>
          <a:p>
            <a:r>
              <a:rPr lang="en-US" i="0" noProof="0" dirty="0">
                <a:solidFill>
                  <a:schemeClr val="tx2"/>
                </a:solidFill>
              </a:rPr>
              <a:t>The </a:t>
            </a:r>
            <a:r>
              <a:rPr lang="en-US" b="1" i="0" noProof="0" dirty="0">
                <a:solidFill>
                  <a:schemeClr val="tx2"/>
                </a:solidFill>
              </a:rPr>
              <a:t>bigger</a:t>
            </a:r>
            <a:r>
              <a:rPr lang="en-US" i="0" noProof="0" dirty="0">
                <a:solidFill>
                  <a:schemeClr val="tx2"/>
                </a:solidFill>
              </a:rPr>
              <a:t> the word in the wordcloud, the more often it was counted as the </a:t>
            </a:r>
            <a:r>
              <a:rPr lang="en-US" b="1" i="0" noProof="0" dirty="0">
                <a:solidFill>
                  <a:schemeClr val="tx2"/>
                </a:solidFill>
              </a:rPr>
              <a:t>argmax</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On the left side are the words that are discriminant for the </a:t>
            </a:r>
            <a:r>
              <a:rPr lang="en-US" b="1" i="0" noProof="0" dirty="0">
                <a:solidFill>
                  <a:schemeClr val="tx2"/>
                </a:solidFill>
              </a:rPr>
              <a:t>generalist</a:t>
            </a:r>
            <a:r>
              <a:rPr lang="en-US" i="0" noProof="0" dirty="0">
                <a:solidFill>
                  <a:schemeClr val="tx2"/>
                </a:solidFill>
              </a:rPr>
              <a:t> </a:t>
            </a:r>
            <a:r>
              <a:rPr lang="en-US" b="1" i="0" noProof="0" dirty="0">
                <a:solidFill>
                  <a:schemeClr val="tx2"/>
                </a:solidFill>
              </a:rPr>
              <a:t>component</a:t>
            </a:r>
            <a:r>
              <a:rPr lang="en-US" i="0" noProof="0" dirty="0">
                <a:solidFill>
                  <a:schemeClr val="tx2"/>
                </a:solidFill>
              </a:rPr>
              <a:t> of the attention vector.</a:t>
            </a:r>
          </a:p>
          <a:p>
            <a:r>
              <a:rPr lang="en-US" i="0" noProof="0" dirty="0">
                <a:solidFill>
                  <a:schemeClr val="tx2"/>
                </a:solidFill>
              </a:rPr>
              <a:t>It mostly shows </a:t>
            </a:r>
            <a:r>
              <a:rPr lang="en-US" b="1" i="0" noProof="0" dirty="0">
                <a:solidFill>
                  <a:schemeClr val="tx2"/>
                </a:solidFill>
              </a:rPr>
              <a:t>positive opinion markers</a:t>
            </a:r>
            <a:r>
              <a:rPr lang="en-US" i="0" noProof="0" dirty="0">
                <a:solidFill>
                  <a:schemeClr val="tx2"/>
                </a:solidFill>
              </a:rPr>
              <a:t>, like “great” or ‘good’, as well as some words related to the dataset like “game”.</a:t>
            </a:r>
          </a:p>
          <a:p>
            <a:endParaRPr lang="en-US" i="0" noProof="0" dirty="0">
              <a:solidFill>
                <a:schemeClr val="tx2"/>
              </a:solidFill>
            </a:endParaRPr>
          </a:p>
          <a:p>
            <a:r>
              <a:rPr lang="en-US" i="0" noProof="0" dirty="0">
                <a:solidFill>
                  <a:schemeClr val="tx2"/>
                </a:solidFill>
              </a:rPr>
              <a:t>On the right side we can see the wordcloud of the </a:t>
            </a:r>
            <a:r>
              <a:rPr lang="en-US" b="1" i="0" noProof="0" dirty="0">
                <a:solidFill>
                  <a:schemeClr val="tx2"/>
                </a:solidFill>
              </a:rPr>
              <a:t>personalized attention vector</a:t>
            </a:r>
            <a:r>
              <a:rPr lang="en-US" i="0" noProof="0" dirty="0">
                <a:solidFill>
                  <a:schemeClr val="tx2"/>
                </a:solidFill>
              </a:rPr>
              <a:t>. </a:t>
            </a:r>
          </a:p>
          <a:p>
            <a:r>
              <a:rPr lang="en-US" i="0" noProof="0" dirty="0">
                <a:solidFill>
                  <a:schemeClr val="tx2"/>
                </a:solidFill>
              </a:rPr>
              <a:t>The words are much more specific to the</a:t>
            </a:r>
            <a:r>
              <a:rPr lang="en-US" b="1" i="0" noProof="0" dirty="0">
                <a:solidFill>
                  <a:schemeClr val="tx2"/>
                </a:solidFill>
              </a:rPr>
              <a:t> items’ characteristics</a:t>
            </a:r>
            <a:r>
              <a:rPr lang="en-US" i="0" noProof="0" dirty="0">
                <a:solidFill>
                  <a:schemeClr val="tx2"/>
                </a:solidFill>
              </a:rPr>
              <a:t>, like Zelda, Lara, medieval etc. </a:t>
            </a:r>
          </a:p>
          <a:p>
            <a:r>
              <a:rPr lang="en-US" i="0" noProof="0" dirty="0">
                <a:solidFill>
                  <a:schemeClr val="tx2"/>
                </a:solidFill>
              </a:rPr>
              <a:t>It is this </a:t>
            </a:r>
            <a:r>
              <a:rPr lang="en-US" b="1" i="0" noProof="0" dirty="0">
                <a:solidFill>
                  <a:schemeClr val="tx2"/>
                </a:solidFill>
              </a:rPr>
              <a:t>specific information </a:t>
            </a:r>
            <a:r>
              <a:rPr lang="en-US" i="0" noProof="0" dirty="0">
                <a:solidFill>
                  <a:schemeClr val="tx2"/>
                </a:solidFill>
              </a:rPr>
              <a:t>that allowed us to improve our </a:t>
            </a:r>
            <a:r>
              <a:rPr lang="en-US" b="1" i="0" noProof="0" dirty="0">
                <a:solidFill>
                  <a:schemeClr val="tx2"/>
                </a:solidFill>
              </a:rPr>
              <a:t>recommendation</a:t>
            </a:r>
            <a:r>
              <a:rPr lang="en-US" i="0" noProof="0" dirty="0">
                <a:solidFill>
                  <a:schemeClr val="tx2"/>
                </a:solidFill>
              </a:rPr>
              <a:t> </a:t>
            </a:r>
            <a:r>
              <a:rPr lang="en-US" b="1" i="0" noProof="0" dirty="0">
                <a:solidFill>
                  <a:schemeClr val="tx2"/>
                </a:solidFill>
              </a:rPr>
              <a:t>performances</a:t>
            </a:r>
            <a:r>
              <a:rPr lang="en-US" i="0" noProof="0" dirty="0">
                <a:solidFill>
                  <a:schemeClr val="tx2"/>
                </a:solidFill>
              </a:rPr>
              <a:t>.</a:t>
            </a:r>
          </a:p>
          <a:p>
            <a:endParaRPr lang="en-US" i="0" noProof="0" dirty="0">
              <a:solidFill>
                <a:schemeClr val="tx2"/>
              </a:solidFill>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noProof="0" dirty="0"/>
              <a:t>We conducted </a:t>
            </a:r>
            <a:r>
              <a:rPr lang="en-US" b="1" i="0" noProof="0" dirty="0"/>
              <a:t>similar experiments </a:t>
            </a:r>
            <a:r>
              <a:rPr lang="en-US" i="0" noProof="0" dirty="0"/>
              <a:t>at the sentence-level. </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noProof="0" dirty="0"/>
              <a:t>More precisely, we ran our </a:t>
            </a:r>
            <a:r>
              <a:rPr lang="en-US" b="1" i="0" noProof="0" dirty="0"/>
              <a:t>trained model</a:t>
            </a:r>
            <a:r>
              <a:rPr lang="en-US" i="0" noProof="0" dirty="0"/>
              <a:t> on a user-item pair, and we presented on this </a:t>
            </a:r>
            <a:r>
              <a:rPr lang="en-US" b="1" i="0" noProof="0" dirty="0"/>
              <a:t>slide several outputs of our model </a:t>
            </a:r>
            <a:r>
              <a:rPr lang="en-US" i="0" noProof="0" dirty="0"/>
              <a:t>(on the right) and we compare them to the actual review and score of the </a:t>
            </a:r>
            <a:r>
              <a:rPr lang="en-US" b="1" i="0" noProof="0" dirty="0"/>
              <a:t>current user </a:t>
            </a:r>
            <a:r>
              <a:rPr lang="en-US" i="0" noProof="0" dirty="0"/>
              <a:t>on the </a:t>
            </a:r>
            <a:r>
              <a:rPr lang="en-US" sz="1200" b="1" kern="1200" dirty="0">
                <a:solidFill>
                  <a:schemeClr val="tx1"/>
                </a:solidFill>
                <a:effectLst/>
                <a:latin typeface="+mn-lt"/>
                <a:ea typeface="+mn-ea"/>
                <a:cs typeface="+mn-cs"/>
              </a:rPr>
              <a:t>target</a:t>
            </a:r>
            <a:r>
              <a:rPr lang="en-US" b="1" i="0" noProof="0" dirty="0"/>
              <a:t> item </a:t>
            </a:r>
            <a:r>
              <a:rPr lang="en-US" i="0" noProof="0" dirty="0"/>
              <a:t>(on the left).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noProof="0" dirty="0"/>
              <a:t>Each review is </a:t>
            </a:r>
            <a:r>
              <a:rPr lang="en-US" b="1" i="0" noProof="0" dirty="0"/>
              <a:t>broken down</a:t>
            </a:r>
            <a:r>
              <a:rPr lang="en-US" i="0" noProof="0" dirty="0"/>
              <a:t> into individual sentences, each associated with their </a:t>
            </a:r>
            <a:r>
              <a:rPr lang="en-US" b="1" i="0" noProof="0" dirty="0"/>
              <a:t>attention score </a:t>
            </a:r>
            <a:r>
              <a:rPr lang="en-US" i="0" noProof="0" dirty="0"/>
              <a:t>in blue.</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different outputs of our system are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predicted rating</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sentences</a:t>
            </a:r>
            <a:r>
              <a:rPr lang="en-US" sz="1200" kern="1200" dirty="0">
                <a:solidFill>
                  <a:schemeClr val="tx1"/>
                </a:solidFill>
                <a:effectLst/>
                <a:latin typeface="+mn-lt"/>
                <a:ea typeface="+mn-ea"/>
                <a:cs typeface="+mn-cs"/>
              </a:rPr>
              <a:t> we consider useful for the current user –</a:t>
            </a:r>
            <a:r>
              <a:rPr lang="en-US" sz="1200" b="1" kern="1200" dirty="0">
                <a:solidFill>
                  <a:schemeClr val="tx1"/>
                </a:solidFill>
                <a:effectLst/>
                <a:latin typeface="+mn-lt"/>
                <a:ea typeface="+mn-ea"/>
                <a:cs typeface="+mn-cs"/>
              </a:rPr>
              <a:t>extracted from the reviews </a:t>
            </a:r>
            <a:r>
              <a:rPr lang="en-US" sz="1200" kern="1200" dirty="0">
                <a:solidFill>
                  <a:schemeClr val="tx1"/>
                </a:solidFill>
                <a:effectLst/>
                <a:latin typeface="+mn-lt"/>
                <a:ea typeface="+mn-ea"/>
                <a:cs typeface="+mn-cs"/>
              </a:rPr>
              <a:t>on the target item–,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a:t>
            </a:r>
            <a:r>
              <a:rPr lang="en-US" sz="1200" b="1" kern="1200" dirty="0">
                <a:solidFill>
                  <a:schemeClr val="tx1"/>
                </a:solidFill>
                <a:effectLst/>
                <a:latin typeface="+mn-lt"/>
                <a:ea typeface="+mn-ea"/>
                <a:cs typeface="+mn-cs"/>
              </a:rPr>
              <a:t>keywords</a:t>
            </a:r>
            <a:r>
              <a:rPr lang="en-US" sz="1200" kern="1200" dirty="0">
                <a:solidFill>
                  <a:schemeClr val="tx1"/>
                </a:solidFill>
                <a:effectLst/>
                <a:latin typeface="+mn-lt"/>
                <a:ea typeface="+mn-ea"/>
                <a:cs typeface="+mn-cs"/>
              </a:rPr>
              <a:t> associated with the target.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outputs represent an </a:t>
            </a:r>
            <a:r>
              <a:rPr lang="en-US" sz="1200" b="1" kern="1200" dirty="0">
                <a:solidFill>
                  <a:schemeClr val="tx1"/>
                </a:solidFill>
                <a:effectLst/>
                <a:latin typeface="+mn-lt"/>
                <a:ea typeface="+mn-ea"/>
                <a:cs typeface="+mn-cs"/>
              </a:rPr>
              <a:t>automated way </a:t>
            </a:r>
            <a:r>
              <a:rPr lang="en-US" sz="1200" kern="1200" dirty="0">
                <a:solidFill>
                  <a:schemeClr val="tx1"/>
                </a:solidFill>
                <a:effectLst/>
                <a:latin typeface="+mn-lt"/>
                <a:ea typeface="+mn-ea"/>
                <a:cs typeface="+mn-cs"/>
              </a:rPr>
              <a:t>to explain the </a:t>
            </a:r>
            <a:r>
              <a:rPr lang="en-US" sz="1200" b="1" kern="1200" dirty="0">
                <a:solidFill>
                  <a:schemeClr val="tx1"/>
                </a:solidFill>
                <a:effectLst/>
                <a:latin typeface="+mn-lt"/>
                <a:ea typeface="+mn-ea"/>
                <a:cs typeface="+mn-cs"/>
              </a:rPr>
              <a:t>suggestion made by the system</a:t>
            </a:r>
            <a:r>
              <a:rPr lang="en-US" sz="1200" kern="1200" dirty="0">
                <a:solidFill>
                  <a:schemeClr val="tx1"/>
                </a:solidFill>
                <a:effectLst/>
                <a:latin typeface="+mn-lt"/>
                <a:ea typeface="+mn-ea"/>
                <a:cs typeface="+mn-cs"/>
              </a:rPr>
              <a:t> to the </a:t>
            </a:r>
            <a:r>
              <a:rPr lang="en-US" sz="1200" b="1" kern="1200" dirty="0">
                <a:solidFill>
                  <a:schemeClr val="tx1"/>
                </a:solidFill>
                <a:effectLst/>
                <a:latin typeface="+mn-lt"/>
                <a:ea typeface="+mn-ea"/>
                <a:cs typeface="+mn-cs"/>
              </a:rPr>
              <a:t>current user</a:t>
            </a:r>
            <a:r>
              <a:rPr lang="en-US" sz="1200" kern="1200" dirty="0">
                <a:solidFill>
                  <a:schemeClr val="tx1"/>
                </a:solidFill>
                <a:effectLst/>
                <a:latin typeface="+mn-lt"/>
                <a:ea typeface="+mn-ea"/>
                <a:cs typeface="+mn-cs"/>
              </a:rPr>
              <a:t>.</a:t>
            </a:r>
            <a:endParaRPr lang="en-US" dirty="0"/>
          </a:p>
          <a:p>
            <a:endParaRPr lang="en-US" i="0" noProof="0" dirty="0"/>
          </a:p>
          <a:p>
            <a:r>
              <a:rPr lang="en-US" i="0" noProof="0" dirty="0"/>
              <a:t>Aside from a </a:t>
            </a:r>
            <a:r>
              <a:rPr lang="en-US" b="1" i="0" noProof="0" dirty="0"/>
              <a:t>correct rating prediction</a:t>
            </a:r>
            <a:r>
              <a:rPr lang="en-US" i="0" noProof="0" dirty="0"/>
              <a:t>, we can see that HRAN also outputs </a:t>
            </a:r>
            <a:r>
              <a:rPr lang="en-US" b="1" i="0" noProof="0" dirty="0"/>
              <a:t>highly commendable reviews </a:t>
            </a:r>
            <a:r>
              <a:rPr lang="en-US" i="0" noProof="0" dirty="0"/>
              <a:t>written by other users, as well as </a:t>
            </a:r>
            <a:r>
              <a:rPr lang="en-US" b="1" i="0" noProof="0" dirty="0"/>
              <a:t>descriptive key words </a:t>
            </a:r>
            <a:r>
              <a:rPr lang="en-US" i="0" noProof="0" dirty="0"/>
              <a:t>regarding this item (such as sophisticated, elevating </a:t>
            </a:r>
            <a:r>
              <a:rPr lang="en-US" i="0" noProof="0" dirty="0" err="1"/>
              <a:t>etc</a:t>
            </a:r>
            <a:r>
              <a:rPr lang="en-US" i="0" noProof="0" dirty="0"/>
              <a:t>).</a:t>
            </a:r>
          </a:p>
          <a:p>
            <a:endParaRPr lang="en-US" i="0" noProof="0" dirty="0"/>
          </a:p>
          <a:p>
            <a:r>
              <a:rPr lang="en-US" i="0" noProof="0" dirty="0"/>
              <a:t>You can also note that HRAN attributes the </a:t>
            </a:r>
            <a:r>
              <a:rPr lang="en-US" b="1" i="0" noProof="0" dirty="0"/>
              <a:t>highest attention </a:t>
            </a:r>
            <a:r>
              <a:rPr lang="en-US" i="0" noProof="0" dirty="0"/>
              <a:t>score to the reviews written by the current user, which of course makes sense.</a:t>
            </a:r>
          </a:p>
          <a:p>
            <a:endParaRPr lang="en-US" i="0" noProof="0" dirty="0"/>
          </a:p>
          <a:p>
            <a:endParaRPr lang="en-US" i="0" noProof="0" dirty="0"/>
          </a:p>
          <a:p>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12380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a:t>
            </a:r>
            <a:r>
              <a:rPr lang="en-US" b="1" noProof="0" dirty="0"/>
              <a:t>combines the use of ratings and textual reviews</a:t>
            </a:r>
            <a:r>
              <a:rPr lang="en-US" noProof="0" dirty="0"/>
              <a:t> to learn a </a:t>
            </a:r>
            <a:r>
              <a:rPr lang="en-US" b="1" noProof="0" dirty="0"/>
              <a:t>dual attention vector</a:t>
            </a:r>
            <a:r>
              <a:rPr lang="en-US" noProof="0" dirty="0"/>
              <a:t>, allowing us to improve our performances on a classic recommendation task.</a:t>
            </a:r>
          </a:p>
          <a:p>
            <a:endParaRPr lang="en-US" noProof="0" dirty="0"/>
          </a:p>
          <a:p>
            <a:r>
              <a:rPr lang="en-US" noProof="0" dirty="0"/>
              <a:t>This approach also allows us to conduct a </a:t>
            </a:r>
            <a:r>
              <a:rPr lang="en-US" b="1" noProof="0" dirty="0"/>
              <a:t>qualitative introspection </a:t>
            </a:r>
            <a:r>
              <a:rPr lang="en-US" noProof="0" dirty="0"/>
              <a:t>of our model, thus providing </a:t>
            </a:r>
            <a:r>
              <a:rPr lang="en-US" b="1" noProof="0" dirty="0"/>
              <a:t>explanations</a:t>
            </a:r>
            <a:r>
              <a:rPr lang="en-US" noProof="0" dirty="0"/>
              <a:t> for the suggestions made by the system.</a:t>
            </a:r>
          </a:p>
          <a:p>
            <a:endParaRPr lang="en-US" noProof="0" dirty="0"/>
          </a:p>
          <a:p>
            <a:r>
              <a:rPr lang="en-US" noProof="0" dirty="0"/>
              <a:t>Additionally, the use of textual reviews can alleviate the </a:t>
            </a:r>
            <a:r>
              <a:rPr lang="en-US" b="1" noProof="0" dirty="0"/>
              <a:t>Cold Start Problem</a:t>
            </a:r>
            <a:r>
              <a:rPr lang="en-US" noProof="0" dirty="0"/>
              <a:t>, which prevents collaborative filtering-based models from making relevant suggestions to new users, for lack of interactions.</a:t>
            </a:r>
          </a:p>
          <a:p>
            <a:endParaRPr lang="en-US" noProof="0" dirty="0"/>
          </a:p>
          <a:p>
            <a:r>
              <a:rPr lang="en-US" noProof="0" dirty="0"/>
              <a:t>Finally, one can think of our model as a </a:t>
            </a:r>
            <a:r>
              <a:rPr lang="en-US" b="1" noProof="0" dirty="0"/>
              <a:t>personalized review reading system </a:t>
            </a:r>
            <a:r>
              <a:rPr lang="en-US" noProof="0" dirty="0"/>
              <a:t>for the users. </a:t>
            </a:r>
          </a:p>
          <a:p>
            <a:r>
              <a:rPr lang="en-US" noProof="0" dirty="0"/>
              <a:t>Once trained, the model’s attention mechanisms can highlight the </a:t>
            </a:r>
            <a:r>
              <a:rPr lang="en-US" b="1" noProof="0" dirty="0"/>
              <a:t>relevant words and sentences within the reviews </a:t>
            </a:r>
            <a:r>
              <a:rPr lang="en-US" noProof="0" dirty="0"/>
              <a:t>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[18:00 – 18:30]</a:t>
            </a:r>
          </a:p>
          <a:p>
            <a:endParaRPr lang="en-US" dirty="0"/>
          </a:p>
          <a:p>
            <a:r>
              <a:rPr lang="en-US" dirty="0"/>
              <a:t>In the past section, we have seen </a:t>
            </a:r>
            <a:r>
              <a:rPr lang="en-US" b="1" dirty="0"/>
              <a:t>how informative </a:t>
            </a:r>
            <a:r>
              <a:rPr lang="en-US" dirty="0"/>
              <a:t>user-generated textual traces can be, both from a </a:t>
            </a:r>
            <a:r>
              <a:rPr lang="en-US" b="1" dirty="0"/>
              <a:t>quantitative</a:t>
            </a:r>
            <a:r>
              <a:rPr lang="en-US" dirty="0"/>
              <a:t> and a </a:t>
            </a:r>
            <a:r>
              <a:rPr lang="en-US" b="1" dirty="0"/>
              <a:t>qualitative</a:t>
            </a:r>
            <a:r>
              <a:rPr lang="en-US" dirty="0"/>
              <a:t> point of view.</a:t>
            </a:r>
          </a:p>
          <a:p>
            <a:endParaRPr lang="en-US" dirty="0"/>
          </a:p>
          <a:p>
            <a:r>
              <a:rPr lang="en-US" dirty="0"/>
              <a:t>In this next section, we are going to move on to a </a:t>
            </a:r>
            <a:r>
              <a:rPr lang="en-US" b="1" dirty="0"/>
              <a:t>different kind </a:t>
            </a:r>
            <a:r>
              <a:rPr lang="en-US" dirty="0"/>
              <a:t>of user profile, which are </a:t>
            </a:r>
            <a:r>
              <a:rPr lang="en-US" b="1" dirty="0"/>
              <a:t>fully textual</a:t>
            </a:r>
            <a:r>
              <a:rPr lang="en-US" dirty="0"/>
              <a:t> and a lot noisier than traditional recommendation profiles: LinkedIn pages.</a:t>
            </a:r>
          </a:p>
          <a:p>
            <a:endParaRPr lang="en-US" dirty="0"/>
          </a:p>
          <a:p>
            <a:r>
              <a:rPr lang="en-US" dirty="0"/>
              <a:t>The </a:t>
            </a:r>
            <a:r>
              <a:rPr lang="en-US" b="1" dirty="0"/>
              <a:t>resulting framework</a:t>
            </a:r>
            <a:r>
              <a:rPr lang="en-US" dirty="0"/>
              <a:t>, Resume, can however be applied to a lot </a:t>
            </a:r>
            <a:r>
              <a:rPr lang="en-US" b="1" dirty="0"/>
              <a:t>of other text-oriented systems</a:t>
            </a:r>
            <a:r>
              <a:rPr lang="en-US" dirty="0"/>
              <a:t>, like Twitter for instance.</a:t>
            </a:r>
          </a:p>
          <a:p>
            <a:endParaRPr lang="en-US" dirty="0"/>
          </a:p>
          <a:p>
            <a:r>
              <a:rPr lang="en-US" dirty="0"/>
              <a:t>This work was published at the ESANN conference of 2020.</a:t>
            </a:r>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a:t>
            </a:r>
            <a:r>
              <a:rPr lang="en-US" b="1" dirty="0"/>
              <a:t>personalized</a:t>
            </a:r>
            <a:r>
              <a:rPr lang="en-US" dirty="0"/>
              <a:t> and if we can </a:t>
            </a:r>
            <a:r>
              <a:rPr lang="en-US" b="1" dirty="0"/>
              <a:t>explain why it is consistent</a:t>
            </a:r>
            <a:r>
              <a:rPr lang="en-US" dirty="0"/>
              <a: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work presented in this section stems from an observation: contrary to a few decades ago, </a:t>
            </a:r>
            <a:r>
              <a:rPr lang="en-US" b="1" dirty="0"/>
              <a:t>people tend to change jobs </a:t>
            </a:r>
            <a:r>
              <a:rPr lang="en-US" dirty="0"/>
              <a:t>a lot more often. </a:t>
            </a:r>
          </a:p>
          <a:p>
            <a:endParaRPr lang="en-US" dirty="0"/>
          </a:p>
          <a:p>
            <a:r>
              <a:rPr lang="en-US" dirty="0"/>
              <a:t>Incidentally, the number of </a:t>
            </a:r>
            <a:r>
              <a:rPr lang="en-US" b="1" dirty="0"/>
              <a:t>online job-boards and professional networks </a:t>
            </a:r>
            <a:r>
              <a:rPr lang="en-US" dirty="0"/>
              <a:t>has kept growing.</a:t>
            </a:r>
          </a:p>
          <a:p>
            <a:endParaRPr lang="en-US" dirty="0"/>
          </a:p>
          <a:p>
            <a:r>
              <a:rPr lang="en-US" dirty="0"/>
              <a:t>This opens the door to new tasks and problematics:</a:t>
            </a:r>
          </a:p>
          <a:p>
            <a:r>
              <a:rPr lang="en-US" dirty="0"/>
              <a:t>Can we predict a person’s </a:t>
            </a:r>
            <a:r>
              <a:rPr lang="en-US" b="1" dirty="0"/>
              <a:t>next career move? </a:t>
            </a:r>
          </a:p>
          <a:p>
            <a:r>
              <a:rPr lang="en-US" dirty="0"/>
              <a:t>Can we </a:t>
            </a:r>
            <a:r>
              <a:rPr lang="en-US" b="1" dirty="0"/>
              <a:t>automatically</a:t>
            </a:r>
            <a:r>
              <a:rPr lang="en-US" dirty="0"/>
              <a:t> match candidates to job offers?</a:t>
            </a:r>
          </a:p>
          <a:p>
            <a:r>
              <a:rPr lang="en-US" dirty="0"/>
              <a:t>Can we know what </a:t>
            </a:r>
            <a:r>
              <a:rPr lang="en-US" b="1" dirty="0"/>
              <a:t>skills a person needs to acquire </a:t>
            </a:r>
            <a:r>
              <a:rPr lang="en-US" dirty="0"/>
              <a:t>in order to get a promotion?</a:t>
            </a:r>
          </a:p>
          <a:p>
            <a:endParaRPr lang="en-US" dirty="0"/>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a:t>
            </a:r>
            <a:r>
              <a:rPr lang="en-US" b="1" dirty="0"/>
              <a:t>the previous ones </a:t>
            </a:r>
            <a:r>
              <a:rPr lang="en-US" dirty="0"/>
              <a:t>, is:</a:t>
            </a:r>
          </a:p>
          <a:p>
            <a:r>
              <a:rPr lang="en-US" dirty="0"/>
              <a:t> How can we </a:t>
            </a:r>
            <a:r>
              <a:rPr lang="en-US" b="1" dirty="0"/>
              <a:t>accurately</a:t>
            </a:r>
            <a:r>
              <a:rPr lang="en-US" dirty="0"/>
              <a:t> represent a person’s </a:t>
            </a:r>
            <a:r>
              <a:rPr lang="en-US" b="1" dirty="0"/>
              <a:t>professional profile</a:t>
            </a:r>
            <a:r>
              <a:rPr lang="en-US"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a:t>
            </a:r>
            <a:r>
              <a:rPr lang="en-US" b="1" dirty="0"/>
              <a:t> LinkedIn profiles.</a:t>
            </a:r>
          </a:p>
          <a:p>
            <a:endParaRPr lang="en-US" b="1" dirty="0"/>
          </a:p>
          <a:p>
            <a:r>
              <a:rPr lang="en-US" b="0" dirty="0"/>
              <a:t>Those profiles are </a:t>
            </a:r>
            <a:r>
              <a:rPr lang="en-US" b="1" dirty="0"/>
              <a:t>fully user-generated </a:t>
            </a:r>
            <a:r>
              <a:rPr lang="en-US" b="0" dirty="0"/>
              <a:t>and </a:t>
            </a:r>
            <a:r>
              <a:rPr lang="en-US" b="1" dirty="0"/>
              <a:t>fully textual(</a:t>
            </a:r>
            <a:r>
              <a:rPr lang="en-US" b="0" dirty="0"/>
              <a:t>, which means that each information on it has been </a:t>
            </a:r>
            <a:r>
              <a:rPr lang="en-US" b="1" dirty="0"/>
              <a:t>typed by the user</a:t>
            </a:r>
            <a:r>
              <a:rPr lang="en-US" b="0" dirty="0"/>
              <a:t>, rather than chosen from a </a:t>
            </a:r>
            <a:r>
              <a:rPr lang="en-US" b="1" dirty="0"/>
              <a:t>pre-existing list</a:t>
            </a:r>
            <a:r>
              <a:rPr lang="en-US" b="0" dirty="0"/>
              <a:t>.)</a:t>
            </a:r>
          </a:p>
          <a:p>
            <a:endParaRPr lang="en-US" b="0" dirty="0"/>
          </a:p>
          <a:p>
            <a:r>
              <a:rPr lang="en-US" b="0" dirty="0"/>
              <a:t>A user’s LinkedIn profile is composed of their </a:t>
            </a:r>
            <a:r>
              <a:rPr lang="en-US" b="1" dirty="0"/>
              <a:t>professional experiences</a:t>
            </a:r>
            <a:r>
              <a:rPr lang="en-US" b="0" dirty="0"/>
              <a:t>, in green, themselves composed of </a:t>
            </a:r>
            <a:r>
              <a:rPr lang="en-US" b="1" dirty="0"/>
              <a:t>a job title </a:t>
            </a:r>
            <a:r>
              <a:rPr lang="en-US" b="0" dirty="0"/>
              <a:t>(in bold font) and a </a:t>
            </a:r>
            <a:r>
              <a:rPr lang="en-US" b="1" dirty="0"/>
              <a:t>job description</a:t>
            </a:r>
            <a:r>
              <a:rPr lang="en-US" b="0" dirty="0"/>
              <a:t>. </a:t>
            </a:r>
          </a:p>
          <a:p>
            <a:r>
              <a:rPr lang="en-US" b="0" dirty="0"/>
              <a:t> </a:t>
            </a:r>
          </a:p>
          <a:p>
            <a:r>
              <a:rPr lang="en-US" b="0" dirty="0"/>
              <a:t>Similarly, their </a:t>
            </a:r>
            <a:r>
              <a:rPr lang="en-US" b="1" dirty="0"/>
              <a:t>educational background </a:t>
            </a:r>
            <a:r>
              <a:rPr lang="en-US" b="0" dirty="0"/>
              <a:t>is composed of their </a:t>
            </a:r>
            <a:r>
              <a:rPr lang="en-US" b="1" dirty="0"/>
              <a:t>degree name </a:t>
            </a:r>
            <a:r>
              <a:rPr lang="en-US" b="0" dirty="0"/>
              <a:t>and the institution they got it from. </a:t>
            </a:r>
          </a:p>
          <a:p>
            <a:r>
              <a:rPr lang="en-US" b="0" dirty="0"/>
              <a:t>Note that for </a:t>
            </a:r>
            <a:r>
              <a:rPr lang="en-US" b="1" dirty="0"/>
              <a:t>simplicity</a:t>
            </a:r>
            <a:r>
              <a:rPr lang="en-US" b="0" dirty="0"/>
              <a:t> purposes, we will note address </a:t>
            </a:r>
            <a:r>
              <a:rPr lang="en-US" b="1" dirty="0"/>
              <a:t>the educational background of users </a:t>
            </a:r>
            <a:r>
              <a:rPr lang="en-US" b="0" dirty="0"/>
              <a:t>in this presentation.</a:t>
            </a:r>
          </a:p>
          <a:p>
            <a:endParaRPr lang="en-US" b="0" dirty="0"/>
          </a:p>
          <a:p>
            <a:r>
              <a:rPr lang="en-US" b="0" dirty="0"/>
              <a:t>Besides those, a user’s profile also contains the </a:t>
            </a:r>
            <a:r>
              <a:rPr lang="en-US" b="1" dirty="0"/>
              <a:t>skills</a:t>
            </a:r>
            <a:r>
              <a:rPr lang="en-US" b="0" dirty="0"/>
              <a:t> of a user as well as the </a:t>
            </a:r>
            <a:r>
              <a:rPr lang="en-US" b="1" dirty="0"/>
              <a:t>industrial</a:t>
            </a:r>
            <a:r>
              <a:rPr lang="en-US" b="0" dirty="0"/>
              <a:t> </a:t>
            </a:r>
            <a:r>
              <a:rPr lang="en-US" b="1" dirty="0"/>
              <a:t>domain</a:t>
            </a:r>
            <a:r>
              <a:rPr lang="en-US" b="0" dirty="0"/>
              <a:t>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a:t>
            </a:r>
            <a:r>
              <a:rPr lang="en-US" b="1" dirty="0"/>
              <a:t>what interests us the most </a:t>
            </a:r>
            <a:r>
              <a:rPr lang="en-US" b="0" dirty="0"/>
              <a:t>about LinkedIn profiles is </a:t>
            </a:r>
            <a:r>
              <a:rPr lang="en-US" b="1" dirty="0"/>
              <a:t>the amount of unstructured free text</a:t>
            </a:r>
            <a:r>
              <a:rPr lang="en-US" b="0" dirty="0"/>
              <a:t> as well as </a:t>
            </a:r>
            <a:r>
              <a:rPr lang="en-US" b="1" dirty="0"/>
              <a:t>the different axes </a:t>
            </a:r>
            <a:r>
              <a:rPr lang="en-US" b="0" dirty="0"/>
              <a:t>present in a profile: </a:t>
            </a:r>
          </a:p>
          <a:p>
            <a:pPr marL="171450" indent="-171450">
              <a:buFont typeface="Arial" panose="020B0604020202020204" pitchFamily="34" charset="0"/>
              <a:buChar char="•"/>
            </a:pPr>
            <a:r>
              <a:rPr lang="en-US" b="0" dirty="0"/>
              <a:t>the professional experiences, </a:t>
            </a:r>
          </a:p>
          <a:p>
            <a:pPr marL="171450" indent="-171450">
              <a:buFont typeface="Arial" panose="020B0604020202020204" pitchFamily="34" charset="0"/>
              <a:buChar char="•"/>
            </a:pPr>
            <a:r>
              <a:rPr lang="en-US" b="0" dirty="0"/>
              <a:t>the skills, </a:t>
            </a:r>
          </a:p>
          <a:p>
            <a:pPr marL="171450" indent="-171450">
              <a:buFont typeface="Arial" panose="020B0604020202020204" pitchFamily="34" charset="0"/>
              <a:buChar char="•"/>
            </a:pPr>
            <a:r>
              <a:rPr lang="en-US" b="0" dirty="0"/>
              <a:t>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a:t>
            </a:r>
            <a:r>
              <a:rPr lang="en-US" b="1" dirty="0"/>
              <a:t>textual opinion </a:t>
            </a:r>
            <a:r>
              <a:rPr lang="en-US" b="0" dirty="0"/>
              <a:t>led us to significantly improve our </a:t>
            </a:r>
            <a:r>
              <a:rPr lang="en-US" b="1" dirty="0"/>
              <a:t>understanding of their tastes and wants</a:t>
            </a:r>
            <a:r>
              <a:rPr lang="en-US" b="0" dirty="0"/>
              <a:t>. </a:t>
            </a:r>
          </a:p>
          <a:p>
            <a:endParaRPr lang="en-US" b="0" dirty="0"/>
          </a:p>
          <a:p>
            <a:r>
              <a:rPr lang="en-US" b="0" dirty="0"/>
              <a:t>Those results encourage us to go </a:t>
            </a:r>
            <a:r>
              <a:rPr lang="en-US" b="1" dirty="0"/>
              <a:t>even one step further </a:t>
            </a:r>
            <a:r>
              <a:rPr lang="en-US" b="0" dirty="0"/>
              <a:t>and explore user representation using solely </a:t>
            </a:r>
            <a:r>
              <a:rPr lang="en-US" b="1" dirty="0"/>
              <a:t>user-generated texts</a:t>
            </a:r>
            <a:r>
              <a:rPr lang="en-US" b="0" dirty="0"/>
              <a:t>.</a:t>
            </a:r>
          </a:p>
          <a:p>
            <a:endParaRPr lang="en-US" b="0" dirty="0"/>
          </a:p>
          <a:p>
            <a:r>
              <a:rPr lang="en-US" b="0" dirty="0"/>
              <a:t>With regards to </a:t>
            </a:r>
            <a:r>
              <a:rPr lang="en-US" b="1" dirty="0"/>
              <a:t>professional profiles</a:t>
            </a:r>
            <a:r>
              <a:rPr lang="en-US" b="0" dirty="0"/>
              <a:t>, this translates to using a user’s </a:t>
            </a:r>
            <a:r>
              <a:rPr lang="en-US" b="1" dirty="0"/>
              <a:t>past</a:t>
            </a:r>
            <a:r>
              <a:rPr lang="en-US" b="0" dirty="0"/>
              <a:t> </a:t>
            </a:r>
            <a:r>
              <a:rPr lang="en-US" b="1" dirty="0"/>
              <a:t>professional experiences </a:t>
            </a:r>
            <a:r>
              <a:rPr lang="en-US" b="0" dirty="0"/>
              <a:t>to build their </a:t>
            </a:r>
            <a:r>
              <a:rPr lang="en-US" b="1" dirty="0"/>
              <a:t>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a:t>
            </a:r>
            <a:r>
              <a:rPr lang="en-US" b="1" dirty="0"/>
              <a:t>T first jobs </a:t>
            </a:r>
            <a:r>
              <a:rPr lang="en-US" b="0" dirty="0"/>
              <a:t>(from job_0 through job_t-1), in a solid line box, </a:t>
            </a:r>
            <a:r>
              <a:rPr lang="en-US" b="1" dirty="0"/>
              <a:t>to build their representation</a:t>
            </a:r>
            <a:r>
              <a:rPr lang="en-US" b="0" dirty="0"/>
              <a:t>, </a:t>
            </a:r>
          </a:p>
          <a:p>
            <a:pPr marL="0" indent="0">
              <a:buFont typeface="Arial" panose="020B0604020202020204" pitchFamily="34" charset="0"/>
              <a:buNone/>
            </a:pPr>
            <a:r>
              <a:rPr lang="en-US" b="0" dirty="0"/>
              <a:t>and we will use the remainder of their profile (their last job </a:t>
            </a:r>
            <a:r>
              <a:rPr lang="en-US" b="0" dirty="0" err="1"/>
              <a:t>jobT</a:t>
            </a:r>
            <a:r>
              <a:rPr lang="en-US" b="0" dirty="0"/>
              <a:t>, their skills and their industry, in a dotted line box) to evaluate the amount of information encoded into our </a:t>
            </a:r>
            <a:r>
              <a:rPr lang="en-US" b="1" dirty="0"/>
              <a:t>user representation. </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a:t>
            </a:r>
            <a:r>
              <a:rPr lang="en-US" b="1" dirty="0"/>
              <a:t>representation building </a:t>
            </a:r>
            <a:r>
              <a:rPr lang="en-US" b="0" dirty="0"/>
              <a:t>and evaluation constitutes </a:t>
            </a:r>
            <a:r>
              <a:rPr lang="en-US" b="1" dirty="0"/>
              <a:t>a user-representation</a:t>
            </a:r>
            <a:r>
              <a:rPr lang="en-US" b="0" dirty="0"/>
              <a:t>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a:t>
            </a:r>
            <a:r>
              <a:rPr lang="en-US" b="1" dirty="0"/>
              <a:t>representation of the user</a:t>
            </a:r>
            <a:r>
              <a:rPr lang="en-US" b="0" dirty="0"/>
              <a:t>, </a:t>
            </a:r>
            <a:r>
              <a:rPr lang="en-US" b="0" dirty="0" err="1"/>
              <a:t>z_u</a:t>
            </a:r>
            <a:r>
              <a:rPr lang="en-US" b="0" dirty="0"/>
              <a:t>, and we evaluate how much of </a:t>
            </a:r>
            <a:r>
              <a:rPr lang="en-US" b="1" dirty="0"/>
              <a:t>the professional profile </a:t>
            </a:r>
            <a:r>
              <a:rPr lang="en-US" b="0" dirty="0"/>
              <a:t>is encoded in </a:t>
            </a:r>
            <a:r>
              <a:rPr lang="en-US" b="0" dirty="0" err="1"/>
              <a:t>z_u</a:t>
            </a:r>
            <a:r>
              <a:rPr lang="en-US" b="0" dirty="0"/>
              <a:t> by learning to retrieve</a:t>
            </a:r>
          </a:p>
          <a:p>
            <a:pPr marL="171450" indent="-171450">
              <a:buFont typeface="Arial" panose="020B0604020202020204" pitchFamily="34" charset="0"/>
              <a:buChar char="•"/>
            </a:pPr>
            <a:r>
              <a:rPr lang="en-US" b="0" dirty="0"/>
              <a:t>the skills</a:t>
            </a:r>
          </a:p>
          <a:p>
            <a:pPr marL="171450" indent="-171450">
              <a:buFont typeface="Arial" panose="020B0604020202020204" pitchFamily="34" charset="0"/>
              <a:buChar char="•"/>
            </a:pPr>
            <a:r>
              <a:rPr lang="en-US" b="0" dirty="0"/>
              <a:t>the industrial field </a:t>
            </a:r>
          </a:p>
          <a:p>
            <a:pPr marL="171450" indent="-171450">
              <a:buFont typeface="Arial" panose="020B0604020202020204" pitchFamily="34" charset="0"/>
              <a:buChar char="•"/>
            </a:pPr>
            <a:r>
              <a:rPr lang="en-US" b="0" dirty="0"/>
              <a:t>and the last job of the user</a:t>
            </a:r>
          </a:p>
          <a:p>
            <a:pPr marL="0" indent="0">
              <a:buFont typeface="Arial" panose="020B0604020202020204" pitchFamily="34" charset="0"/>
              <a:buNone/>
            </a:pPr>
            <a:r>
              <a:rPr lang="en-US" b="0" dirty="0"/>
              <a:t> from their representation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look at the </a:t>
            </a:r>
            <a:r>
              <a:rPr lang="en-US" b="1" dirty="0"/>
              <a:t>specifics</a:t>
            </a:r>
            <a:r>
              <a:rPr lang="en-US" b="0" dirty="0"/>
              <a:t>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have over 700,000 profiles.</a:t>
            </a:r>
          </a:p>
          <a:p>
            <a:endParaRPr lang="en-US" noProof="0" dirty="0"/>
          </a:p>
          <a:p>
            <a:r>
              <a:rPr lang="en-US" noProof="0" dirty="0"/>
              <a:t>Those profiles are characterized by their high level of noise, redundancy and overall lack of structure, being free text. </a:t>
            </a:r>
          </a:p>
          <a:p>
            <a:r>
              <a:rPr lang="en-US" noProof="0" dirty="0"/>
              <a:t>We thus pre-process our data to keep only the skills and industries that appear more than 10 times across all the profiles.</a:t>
            </a:r>
          </a:p>
          <a:p>
            <a:r>
              <a:rPr lang="en-US" noProof="0" dirty="0"/>
              <a:t>Those skills and industries will serve as labels in our classification tasks at evaluation time.</a:t>
            </a:r>
          </a:p>
          <a:p>
            <a:endParaRPr lang="en-US" noProof="0" dirty="0"/>
          </a:p>
          <a:p>
            <a:r>
              <a:rPr lang="en-US" noProof="0" dirty="0"/>
              <a:t>However, we cannot adopt a classification framework when it comes to predicting a person’s next job. </a:t>
            </a:r>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not a trivial one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As a </a:t>
            </a:r>
            <a:r>
              <a:rPr lang="fr-FR" dirty="0" err="1"/>
              <a:t>reminder</a:t>
            </a:r>
            <a:r>
              <a:rPr lang="fr-FR" dirty="0"/>
              <a:t>, </a:t>
            </a:r>
            <a:r>
              <a:rPr lang="fr-FR" dirty="0" err="1"/>
              <a:t>we</a:t>
            </a:r>
            <a:r>
              <a:rPr lang="fr-FR" dirty="0"/>
              <a:t> </a:t>
            </a:r>
            <a:r>
              <a:rPr lang="fr-FR" dirty="0" err="1"/>
              <a:t>learn</a:t>
            </a:r>
            <a:r>
              <a:rPr lang="fr-FR" dirty="0"/>
              <a:t> how to </a:t>
            </a:r>
            <a:r>
              <a:rPr lang="fr-FR" dirty="0" err="1"/>
              <a:t>retrieved</a:t>
            </a:r>
            <a:r>
              <a:rPr lang="fr-FR" dirty="0"/>
              <a:t> the </a:t>
            </a:r>
            <a:r>
              <a:rPr lang="fr-FR" dirty="0" err="1"/>
              <a:t>skills</a:t>
            </a:r>
            <a:r>
              <a:rPr lang="fr-FR" dirty="0"/>
              <a:t>, the </a:t>
            </a:r>
            <a:r>
              <a:rPr lang="fr-FR" dirty="0" err="1"/>
              <a:t>industry</a:t>
            </a:r>
            <a:r>
              <a:rPr lang="fr-FR" dirty="0"/>
              <a:t>, and the last </a:t>
            </a:r>
            <a:r>
              <a:rPr lang="fr-FR" dirty="0" err="1"/>
              <a:t>professional</a:t>
            </a:r>
            <a:r>
              <a:rPr lang="fr-FR" dirty="0"/>
              <a:t> </a:t>
            </a:r>
            <a:r>
              <a:rPr lang="fr-FR" dirty="0" err="1"/>
              <a:t>experience</a:t>
            </a:r>
            <a:r>
              <a:rPr lang="fr-FR" dirty="0"/>
              <a:t> of a user profile </a:t>
            </a:r>
            <a:r>
              <a:rPr lang="fr-FR" dirty="0" err="1"/>
              <a:t>from</a:t>
            </a:r>
            <a:r>
              <a:rPr lang="fr-FR" dirty="0"/>
              <a:t> </a:t>
            </a:r>
            <a:r>
              <a:rPr lang="fr-FR" dirty="0" err="1"/>
              <a:t>their</a:t>
            </a:r>
            <a:r>
              <a:rPr lang="fr-FR" dirty="0"/>
              <a:t> </a:t>
            </a:r>
            <a:r>
              <a:rPr lang="fr-FR" dirty="0" err="1"/>
              <a:t>representation</a:t>
            </a:r>
            <a:r>
              <a:rPr lang="fr-FR" dirty="0"/>
              <a:t>.</a:t>
            </a:r>
          </a:p>
          <a:p>
            <a:pPr marL="0" indent="0">
              <a:buFont typeface="Arial" panose="020B0604020202020204" pitchFamily="34" charset="0"/>
              <a:buNone/>
            </a:pPr>
            <a:r>
              <a:rPr lang="en-US" b="0" dirty="0"/>
              <a:t>Of course, learning to predict a person’s last job is a practical proxy for predicting their next job.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Taking a closer look at our data highlights that this task is necessarily skewed by the fact that people’s resumes often reflect their career goals at time t. </a:t>
            </a:r>
          </a:p>
          <a:p>
            <a:pPr marL="0" indent="0">
              <a:buFont typeface="Arial" panose="020B0604020202020204" pitchFamily="34" charset="0"/>
              <a:buNone/>
            </a:pPr>
            <a:r>
              <a:rPr lang="en-US" b="0" dirty="0"/>
              <a:t>That is to say that their LinkedIn pages are filled with period-specific buzzwords, be it in their skills or job descriptions, and angled at the kind of position they aim for. </a:t>
            </a:r>
          </a:p>
          <a:p>
            <a:r>
              <a:rPr lang="en-US" b="0" dirty="0"/>
              <a:t>These observations do no however stand in the way of the tasks we address in this work, and it is still reasonable to consider them good proxies for the user profile’s evaluation.</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If we get back to the framework overview, we can see that it is separated in two: the representation building part, and the representation evaluation part.</a:t>
            </a:r>
          </a:p>
          <a:p>
            <a:endParaRPr lang="en-US" noProof="0" dirty="0"/>
          </a:p>
          <a:p>
            <a:r>
              <a:rPr lang="en-US" noProof="0" dirty="0"/>
              <a:t>In the representation building part, the professional experiences are fed into a word embedding model, and then aggregated into </a:t>
            </a:r>
            <a:r>
              <a:rPr lang="en-US" noProof="0" dirty="0" err="1"/>
              <a:t>z_u</a:t>
            </a:r>
            <a:r>
              <a:rPr lang="en-US" noProof="0" dirty="0"/>
              <a:t>, the user’s representation.</a:t>
            </a:r>
          </a:p>
          <a:p>
            <a:r>
              <a:rPr lang="en-US" noProof="0" dirty="0"/>
              <a:t>The first 2 are FastText models. FastText Pre-trained (or </a:t>
            </a:r>
            <a:r>
              <a:rPr lang="en-US" noProof="0" dirty="0" err="1"/>
              <a:t>FastText_PT</a:t>
            </a:r>
            <a:r>
              <a:rPr lang="en-US" noProof="0" dirty="0"/>
              <a:t> for short) denotes a model that was pre-trained on large standard datasets in French.</a:t>
            </a:r>
          </a:p>
          <a:p>
            <a:r>
              <a:rPr lang="en-US" noProof="0" dirty="0"/>
              <a:t>The second one, FastText CV-oriented (or </a:t>
            </a:r>
            <a:r>
              <a:rPr lang="en-US" noProof="0" dirty="0" err="1"/>
              <a:t>FastText_CV</a:t>
            </a:r>
            <a:r>
              <a:rPr lang="en-US" noProof="0" dirty="0"/>
              <a:t>) was trained on our own data.</a:t>
            </a:r>
          </a:p>
          <a:p>
            <a:r>
              <a:rPr lang="en-US" noProof="0" dirty="0"/>
              <a:t>Finally, we use an ELMo model that was pre-trained on French corpora.</a:t>
            </a:r>
          </a:p>
          <a:p>
            <a:endParaRPr lang="en-US" noProof="0" dirty="0"/>
          </a:p>
          <a:p>
            <a:r>
              <a:rPr lang="en-US" noProof="0" dirty="0"/>
              <a:t>Regarding the job representations’ final aggregation, we tried several, including max pooling, sum pooling and average pooling as well as some more complex forms of learnt aggregations. Average is the one that got us the best results.</a:t>
            </a:r>
          </a:p>
          <a:p>
            <a:pPr marL="171450" indent="-171450">
              <a:buFontTx/>
              <a:buChar char="-"/>
            </a:pPr>
            <a:endParaRPr lang="en-US" noProof="0" dirty="0"/>
          </a:p>
          <a:p>
            <a:pPr marL="0" indent="0">
              <a:buFontTx/>
              <a:buNone/>
            </a:pPr>
            <a:r>
              <a:rPr lang="en-US" noProof="0" dirty="0"/>
              <a:t>If we take a look at the evaluation part, we can see that it is composed of three models: the skill predictor, the industry classifier and the next job decoder.</a:t>
            </a:r>
          </a:p>
          <a:p>
            <a:pPr marL="0" indent="0">
              <a:buFontTx/>
              <a:buNone/>
            </a:pPr>
            <a:r>
              <a:rPr lang="en-US" noProof="0" dirty="0"/>
              <a:t>The two first models are 2-Layers MLP trained to </a:t>
            </a:r>
            <a:r>
              <a:rPr lang="en-US" noProof="0" dirty="0" err="1"/>
              <a:t>retrive</a:t>
            </a:r>
            <a:r>
              <a:rPr lang="en-US" noProof="0" dirty="0"/>
              <a:t> the skills and the industrial domain from </a:t>
            </a:r>
            <a:r>
              <a:rPr lang="en-US" noProof="0" dirty="0" err="1"/>
              <a:t>z_u</a:t>
            </a:r>
            <a:r>
              <a:rPr lang="en-US" noProof="0" dirty="0"/>
              <a:t>, respectively. The Next Job decoder is a recurrent model which </a:t>
            </a:r>
            <a:r>
              <a:rPr lang="en-US" noProof="0" dirty="0" err="1"/>
              <a:t>arrchitexture</a:t>
            </a:r>
            <a:r>
              <a:rPr lang="en-US" noProof="0" dirty="0"/>
              <a:t> is going to be detailed later on.</a:t>
            </a:r>
          </a:p>
          <a:p>
            <a:pPr marL="0" indent="0">
              <a:buFontTx/>
              <a:buNone/>
            </a:pPr>
            <a:r>
              <a:rPr lang="en-US" noProof="0" dirty="0"/>
              <a:t> </a:t>
            </a:r>
          </a:p>
          <a:p>
            <a:pPr marL="0" indent="0">
              <a:buFontTx/>
              <a:buNone/>
            </a:pPr>
            <a:r>
              <a:rPr lang="en-US" noProof="0" dirty="0"/>
              <a:t>Let us now get into the details of the embedding models we used.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brought on by the </a:t>
            </a:r>
            <a:r>
              <a:rPr lang="en-US" b="1" dirty="0"/>
              <a:t>recent industrial developments</a:t>
            </a:r>
            <a:r>
              <a:rPr lang="en-US" dirty="0"/>
              <a:t>, is a classic Recommendation Problem, that is often addressed by Machine Learning algorithms, and namely, </a:t>
            </a:r>
            <a:r>
              <a:rPr lang="en-US" b="1" dirty="0"/>
              <a:t>Matrix Factorization</a:t>
            </a:r>
            <a:r>
              <a:rPr lang="en-US" dirty="0"/>
              <a:t>.</a:t>
            </a:r>
          </a:p>
          <a:p>
            <a:endParaRPr lang="en-US" dirty="0"/>
          </a:p>
          <a:p>
            <a:r>
              <a:rPr lang="en-US" dirty="0"/>
              <a:t>Matrix Factorization, which can be seen as </a:t>
            </a:r>
            <a:r>
              <a:rPr lang="en-US" b="1" dirty="0"/>
              <a:t>an early instance of Representation Learning</a:t>
            </a:r>
            <a:r>
              <a:rPr lang="en-US" dirty="0"/>
              <a:t>, has long been the preferred approach to Recommendation, and it is only recently that Deep Learning Models found their way to this domain – which can be attributed to the </a:t>
            </a:r>
            <a:r>
              <a:rPr lang="en-US" b="1" dirty="0"/>
              <a:t>trend of content analysis</a:t>
            </a:r>
            <a:r>
              <a:rPr lang="en-US" dirty="0"/>
              <a:t>, in which Deep Learning takes place.</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The FastText model Builds on the work of word2Vec, and addresses its main limitation: the handling of OOV words.</a:t>
            </a:r>
          </a:p>
          <a:p>
            <a:pPr marL="0" indent="0">
              <a:buFont typeface="Arial" panose="020B0604020202020204" pitchFamily="34" charset="0"/>
              <a:buNone/>
            </a:pPr>
            <a:r>
              <a:rPr lang="en-US" dirty="0"/>
              <a:t>FastText does so by using </a:t>
            </a:r>
            <a:r>
              <a:rPr lang="en-US" dirty="0" err="1"/>
              <a:t>subwords</a:t>
            </a:r>
            <a:r>
              <a:rPr lang="en-US" dirty="0"/>
              <a:t> embedding, and then computing the embedding of a word as the average of its </a:t>
            </a:r>
            <a:r>
              <a:rPr lang="en-US" dirty="0" err="1"/>
              <a:t>subwords</a:t>
            </a:r>
            <a:r>
              <a:rPr lang="en-US" dirty="0"/>
              <a:t> embeddings.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 </a:t>
            </a:r>
            <a:r>
              <a:rPr lang="en-US" dirty="0" err="1"/>
              <a:t>exemple</a:t>
            </a:r>
            <a:r>
              <a:rPr lang="en-US" dirty="0"/>
              <a:t> of this process is illustrated on the right hand side of the slide: it shows the similarity between n-grams of an OOV word, </a:t>
            </a:r>
            <a:r>
              <a:rPr lang="en-US" b="1" dirty="0"/>
              <a:t>piquancy</a:t>
            </a:r>
            <a:r>
              <a:rPr lang="en-US" dirty="0"/>
              <a:t>, and the </a:t>
            </a:r>
            <a:r>
              <a:rPr lang="en-US" dirty="0" err="1"/>
              <a:t>ngrams</a:t>
            </a:r>
            <a:r>
              <a:rPr lang="en-US" dirty="0"/>
              <a:t> of a word seen at training time, </a:t>
            </a:r>
            <a:r>
              <a:rPr lang="en-US" b="1" dirty="0"/>
              <a:t>spiciness</a:t>
            </a:r>
            <a:r>
              <a:rPr lang="en-US" dirty="0"/>
              <a:t>. </a:t>
            </a:r>
          </a:p>
          <a:p>
            <a:pPr marL="0" indent="0">
              <a:buFont typeface="Arial" panose="020B0604020202020204" pitchFamily="34" charset="0"/>
              <a:buNone/>
            </a:pPr>
            <a:r>
              <a:rPr lang="en-US" dirty="0"/>
              <a:t>The red color indicates a high cosine similarity, which is used in the paper to evaluate the relevance of the learned sub-word embeddings of OOV words w.r.t. those of words seen in the training set. </a:t>
            </a:r>
          </a:p>
          <a:p>
            <a:pPr marL="0" indent="0">
              <a:buFont typeface="Arial" panose="020B0604020202020204" pitchFamily="34" charset="0"/>
              <a:buNone/>
            </a:pPr>
            <a:r>
              <a:rPr lang="en-US" dirty="0"/>
              <a:t>We can see that the embedding of the  n-gram “</a:t>
            </a:r>
            <a:r>
              <a:rPr lang="en-US" dirty="0" err="1"/>
              <a:t>piquan</a:t>
            </a:r>
            <a:r>
              <a:rPr lang="en-US" dirty="0"/>
              <a:t>” is very similar to the of the </a:t>
            </a:r>
            <a:r>
              <a:rPr lang="en-US" dirty="0" err="1"/>
              <a:t>ngram</a:t>
            </a:r>
            <a:r>
              <a:rPr lang="en-US" dirty="0"/>
              <a:t> “</a:t>
            </a:r>
            <a:r>
              <a:rPr lang="en-US" dirty="0" err="1"/>
              <a:t>spicin</a:t>
            </a:r>
            <a:r>
              <a:rPr lang="en-US" dirty="0"/>
              <a:t>”, which is a good hint regarding the OOV’s final embedding.</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 is worth noting that FastText embedding models is very Fast To train as it is not </a:t>
            </a:r>
            <a:r>
              <a:rPr lang="en-US" dirty="0" err="1"/>
              <a:t>reccurent</a:t>
            </a:r>
            <a:r>
              <a:rPr lang="en-US" dirty="0"/>
              <a:t>.</a:t>
            </a:r>
          </a:p>
          <a:p>
            <a:pPr marL="171450" indent="-171450">
              <a:buFont typeface="Arial" panose="020B0604020202020204" pitchFamily="34" charset="0"/>
              <a:buChar char="•"/>
            </a:pP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ELMo on the other hand, presents contextualized embeddings that rely on a pre-trained bidirectional Language Model, or </a:t>
            </a:r>
            <a:r>
              <a:rPr lang="en-US" dirty="0" err="1"/>
              <a:t>BiLM</a:t>
            </a:r>
            <a:r>
              <a:rPr lang="en-US" dirty="0"/>
              <a:t>. </a:t>
            </a:r>
          </a:p>
          <a:p>
            <a:pPr marL="0" indent="0">
              <a:buFont typeface="Arial" panose="020B0604020202020204" pitchFamily="34" charset="0"/>
              <a:buNone/>
            </a:pPr>
            <a:r>
              <a:rPr lang="en-US" dirty="0"/>
              <a:t>Both the forward and the backward components of this </a:t>
            </a:r>
            <a:r>
              <a:rPr lang="en-US" dirty="0" err="1"/>
              <a:t>BiLM</a:t>
            </a:r>
            <a:r>
              <a:rPr lang="en-US" dirty="0"/>
              <a:t> have L=2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Once the </a:t>
            </a:r>
            <a:r>
              <a:rPr lang="en-US" dirty="0" err="1"/>
              <a:t>BiLM</a:t>
            </a:r>
            <a:r>
              <a:rPr lang="en-US" dirty="0"/>
              <a:t> is trained, each token w is fed to the the </a:t>
            </a:r>
            <a:r>
              <a:rPr lang="en-US" dirty="0" err="1"/>
              <a:t>BiLM</a:t>
            </a:r>
            <a:r>
              <a:rPr lang="en-US" dirty="0"/>
              <a:t> and associated with a set of L+1 representations, which is aggregated into a single, final representation </a:t>
            </a:r>
            <a:r>
              <a:rPr lang="en-US" dirty="0" err="1"/>
              <a:t>z_w^ELMo</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final representation is a weighted sum of the previous L+1 representations, and the ponderations </a:t>
            </a:r>
            <a:r>
              <a:rPr lang="en-US" dirty="0" err="1"/>
              <a:t>s_i^task</a:t>
            </a:r>
            <a:r>
              <a:rPr lang="en-US" dirty="0"/>
              <a:t> are learned during a fine-tuning process on the downstream task.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Peters et al. motivate the number of 2 layers for the </a:t>
            </a:r>
            <a:r>
              <a:rPr lang="en-US" dirty="0" err="1"/>
              <a:t>biLM</a:t>
            </a:r>
            <a:r>
              <a:rPr lang="en-US" dirty="0"/>
              <a:t> components by the fact that the first layers captures low-level information such as syntax for POS tagging while the second layers extracts </a:t>
            </a:r>
            <a:r>
              <a:rPr lang="fr-FR" dirty="0" err="1"/>
              <a:t>context-dependent</a:t>
            </a:r>
            <a:r>
              <a:rPr lang="fr-FR" dirty="0"/>
              <a:t> aspects of </a:t>
            </a:r>
            <a:r>
              <a:rPr lang="fr-FR" dirty="0" err="1"/>
              <a:t>word</a:t>
            </a:r>
            <a:r>
              <a:rPr lang="fr-FR" dirty="0"/>
              <a:t> </a:t>
            </a:r>
            <a:r>
              <a:rPr lang="fr-FR" dirty="0" err="1"/>
              <a:t>meaning</a:t>
            </a:r>
            <a:r>
              <a:rPr lang="fr-FR" dirty="0"/>
              <a:t>, </a:t>
            </a:r>
            <a:r>
              <a:rPr lang="fr-FR" dirty="0" err="1"/>
              <a:t>thus</a:t>
            </a:r>
            <a:r>
              <a:rPr lang="fr-FR" dirty="0"/>
              <a:t> </a:t>
            </a:r>
            <a:r>
              <a:rPr lang="fr-FR" dirty="0" err="1"/>
              <a:t>performing</a:t>
            </a:r>
            <a:r>
              <a:rPr lang="fr-FR" dirty="0"/>
              <a:t> </a:t>
            </a:r>
            <a:r>
              <a:rPr lang="fr-FR" dirty="0" err="1"/>
              <a:t>word-disambiguation</a:t>
            </a:r>
            <a:r>
              <a:rPr lang="fr-FR" dirty="0"/>
              <a:t>.</a:t>
            </a: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Now that we explained what word embeddings we used, let’s take a closer look at our next job generation task.</a:t>
            </a:r>
          </a:p>
          <a:p>
            <a:endParaRPr lang="en-US" noProof="0" dirty="0"/>
          </a:p>
          <a:p>
            <a:r>
              <a:rPr lang="en-US" noProof="0" dirty="0"/>
              <a:t>Our approach to text generation is close to the task of abstractive summarization, as we aim at first understanding a person’s career in a professional representation and then, at generating this person’s last job. </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Text generation is known to be a computationally expensive task, as well as a hard one to evaluate, as we will detail later on. </a:t>
            </a:r>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402506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Note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 new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each</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embedding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compare.</a:t>
            </a:r>
            <a:endParaRPr lang="fr-FR" dirty="0"/>
          </a:p>
          <a:p>
            <a:endParaRPr lang="fr-FR" dirty="0"/>
          </a:p>
          <a:p>
            <a:r>
              <a:rPr lang="fr-FR" dirty="0"/>
              <a:t>The </a:t>
            </a:r>
            <a:r>
              <a:rPr lang="fr-FR" dirty="0" err="1"/>
              <a:t>decoder</a:t>
            </a:r>
            <a:r>
              <a:rPr lang="fr-FR" dirty="0"/>
              <a:t> </a:t>
            </a:r>
            <a:r>
              <a:rPr lang="fr-FR" dirty="0" err="1"/>
              <a:t>takes</a:t>
            </a:r>
            <a:r>
              <a:rPr lang="fr-FR" dirty="0"/>
              <a:t> the </a:t>
            </a:r>
            <a:r>
              <a:rPr lang="fr-FR" dirty="0" err="1"/>
              <a:t>form</a:t>
            </a:r>
            <a:r>
              <a:rPr lang="fr-FR" dirty="0"/>
              <a:t> a LSTM </a:t>
            </a:r>
            <a:r>
              <a:rPr lang="fr-FR" dirty="0" err="1"/>
              <a:t>cell</a:t>
            </a:r>
            <a:r>
              <a:rPr lang="fr-FR" dirty="0"/>
              <a:t> and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FastText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Before</a:t>
            </a:r>
            <a:r>
              <a:rPr lang="fr-FR" dirty="0"/>
              <a:t> </a:t>
            </a:r>
            <a:r>
              <a:rPr lang="fr-FR" dirty="0" err="1"/>
              <a:t>going</a:t>
            </a:r>
            <a:r>
              <a:rPr lang="fr-FR" dirty="0"/>
              <a:t> over </a:t>
            </a:r>
            <a:r>
              <a:rPr lang="fr-FR" dirty="0" err="1"/>
              <a:t>our</a:t>
            </a:r>
            <a:r>
              <a:rPr lang="fr-FR" dirty="0"/>
              <a:t> </a:t>
            </a:r>
            <a:r>
              <a:rPr lang="fr-FR" dirty="0" err="1"/>
              <a:t>text</a:t>
            </a:r>
            <a:r>
              <a:rPr lang="fr-FR" dirty="0"/>
              <a:t> </a:t>
            </a:r>
            <a:r>
              <a:rPr lang="fr-FR" dirty="0" err="1"/>
              <a:t>generation</a:t>
            </a:r>
            <a:r>
              <a:rPr lang="fr-FR" dirty="0"/>
              <a:t> </a:t>
            </a:r>
            <a:r>
              <a:rPr lang="fr-FR" dirty="0" err="1"/>
              <a:t>results</a:t>
            </a:r>
            <a:r>
              <a:rPr lang="fr-FR" dirty="0"/>
              <a:t>, </a:t>
            </a:r>
            <a:r>
              <a:rPr lang="fr-FR" dirty="0" err="1"/>
              <a:t>let’s</a:t>
            </a:r>
            <a:r>
              <a:rPr lang="fr-FR" dirty="0"/>
              <a:t> </a:t>
            </a:r>
            <a:r>
              <a:rPr lang="fr-FR" dirty="0" err="1"/>
              <a:t>take</a:t>
            </a:r>
            <a:r>
              <a:rPr lang="fr-FR" dirty="0"/>
              <a:t> a look at the BLEU score, the </a:t>
            </a:r>
            <a:r>
              <a:rPr lang="fr-FR" dirty="0" err="1"/>
              <a:t>traditionnal</a:t>
            </a:r>
            <a:r>
              <a:rPr lang="fr-FR" dirty="0"/>
              <a:t> </a:t>
            </a:r>
            <a:r>
              <a:rPr lang="fr-FR" dirty="0" err="1"/>
              <a:t>metric</a:t>
            </a:r>
            <a:r>
              <a:rPr lang="fr-FR" dirty="0"/>
              <a:t> to </a:t>
            </a:r>
            <a:r>
              <a:rPr lang="fr-FR" dirty="0" err="1"/>
              <a:t>evaluate</a:t>
            </a:r>
            <a:r>
              <a:rPr lang="fr-FR" dirty="0"/>
              <a:t> </a:t>
            </a:r>
            <a:r>
              <a:rPr lang="fr-FR" dirty="0" err="1"/>
              <a:t>generated</a:t>
            </a:r>
            <a:r>
              <a:rPr lang="fr-FR" dirty="0"/>
              <a:t> </a:t>
            </a:r>
            <a:r>
              <a:rPr lang="fr-FR" dirty="0" err="1"/>
              <a:t>text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The BLEU score,  introduced by </a:t>
            </a:r>
            <a:r>
              <a:rPr lang="en-US" sz="1200" b="0" kern="1200" noProof="0" dirty="0" err="1">
                <a:solidFill>
                  <a:schemeClr val="tx1"/>
                </a:solidFill>
                <a:effectLst/>
                <a:latin typeface="+mn-lt"/>
                <a:ea typeface="+mn-ea"/>
                <a:cs typeface="+mn-cs"/>
              </a:rPr>
              <a:t>Papineni</a:t>
            </a:r>
            <a:r>
              <a:rPr lang="en-US" sz="1200" b="0" kern="1200" noProof="0" dirty="0">
                <a:solidFill>
                  <a:schemeClr val="tx1"/>
                </a:solidFill>
                <a:effectLst/>
                <a:latin typeface="+mn-lt"/>
                <a:ea typeface="+mn-ea"/>
                <a:cs typeface="+mn-cs"/>
              </a:rPr>
              <a:t> et al., evaluates how many of the n-grams in the candidate sentence appeared in the human reference, with respect to the candidate's length.</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BLEU score can be divided into BLEU-1 through BLEU-4, each metric respectively accounting for the number of unigrams through four-grams that the candidate has in common with the reference.</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An example is presented on this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When comparing the first candidate sentence to the reference, we get a perfect BLEU score because both sentences are identical.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However, when we compare the scores of candidates 2 and 3, a major flaw of the BLEU metrics stands out: although candidate 2 is semantically closer to the reference than candidate 3, it obtains a lower BLEU score due to having one more word than the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Furthermore, </a:t>
            </a:r>
            <a:r>
              <a:rPr lang="en-US" sz="1200" b="0" kern="1200" noProof="0" dirty="0" err="1">
                <a:solidFill>
                  <a:schemeClr val="tx1"/>
                </a:solidFill>
                <a:effectLst/>
                <a:latin typeface="+mn-lt"/>
                <a:ea typeface="+mn-ea"/>
                <a:cs typeface="+mn-cs"/>
              </a:rPr>
              <a:t>Callison</a:t>
            </a:r>
            <a:r>
              <a:rPr lang="en-US" sz="1200" b="0" kern="1200" noProof="0" dirty="0">
                <a:solidFill>
                  <a:schemeClr val="tx1"/>
                </a:solidFill>
                <a:effectLst/>
                <a:latin typeface="+mn-lt"/>
                <a:ea typeface="+mn-ea"/>
                <a:cs typeface="+mn-cs"/>
              </a:rPr>
              <a:t>-Burch et al. argue that the shuffled variations of a predicted sentence would get the same BLEU score despite not being syntactically, grammatically or even semantically equivalent.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That being said, and while there is active research conducted in the field to better evaluate generated texts, there is no satisfactory alternative to this day, so we will use the BLEU score keeping its flaws in mind.</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Now</a:t>
            </a:r>
            <a:r>
              <a:rPr lang="fr-FR" dirty="0"/>
              <a:t> </a:t>
            </a:r>
            <a:r>
              <a:rPr lang="fr-FR" dirty="0" err="1"/>
              <a:t>that</a:t>
            </a:r>
            <a:r>
              <a:rPr lang="fr-FR" dirty="0"/>
              <a:t> </a:t>
            </a:r>
            <a:r>
              <a:rPr lang="fr-FR" dirty="0" err="1"/>
              <a:t>we</a:t>
            </a:r>
            <a:r>
              <a:rPr lang="fr-FR" dirty="0"/>
              <a:t> </a:t>
            </a:r>
            <a:r>
              <a:rPr lang="fr-FR" dirty="0" err="1"/>
              <a:t>illustrrated</a:t>
            </a:r>
            <a:r>
              <a:rPr lang="fr-FR" dirty="0"/>
              <a:t> the BLEU score, </a:t>
            </a:r>
            <a:r>
              <a:rPr lang="fr-FR" dirty="0" err="1"/>
              <a:t>let’s</a:t>
            </a:r>
            <a:r>
              <a:rPr lang="fr-FR" dirty="0"/>
              <a:t> move on to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Our experiments show that the FT</a:t>
            </a:r>
            <a:r>
              <a:rPr lang="en-US" sz="2000" baseline="-25000" dirty="0">
                <a:solidFill>
                  <a:schemeClr val="tx2"/>
                </a:solidFill>
              </a:rPr>
              <a:t>CV  </a:t>
            </a:r>
            <a:r>
              <a:rPr lang="en-US" sz="2000" baseline="0" dirty="0">
                <a:solidFill>
                  <a:schemeClr val="tx2"/>
                </a:solidFill>
              </a:rPr>
              <a:t>model o</a:t>
            </a:r>
            <a:r>
              <a:rPr lang="en-US" sz="2000" dirty="0">
                <a:solidFill>
                  <a:schemeClr val="tx2"/>
                </a:solidFill>
              </a:rPr>
              <a:t>utperforms ELMo and </a:t>
            </a:r>
            <a:r>
              <a:rPr lang="en-US" sz="2000" dirty="0" err="1">
                <a:solidFill>
                  <a:schemeClr val="tx2"/>
                </a:solidFill>
              </a:rPr>
              <a:t>FT</a:t>
            </a:r>
            <a:r>
              <a:rPr lang="en-US" sz="2000" baseline="-25000" dirty="0" err="1">
                <a:solidFill>
                  <a:schemeClr val="tx2"/>
                </a:solidFill>
              </a:rPr>
              <a:t>pt</a:t>
            </a:r>
            <a:r>
              <a:rPr lang="en-US" sz="2000" baseline="-25000" dirty="0">
                <a:solidFill>
                  <a:schemeClr val="tx2"/>
                </a:solidFill>
              </a:rPr>
              <a:t>, </a:t>
            </a:r>
            <a:r>
              <a:rPr lang="en-US" sz="2000" baseline="0" dirty="0">
                <a:solidFill>
                  <a:schemeClr val="tx2"/>
                </a:solidFill>
              </a:rPr>
              <a:t>which can probably be explained by the fact that </a:t>
            </a: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and thus, that the language model of ELMo is of little help to encode a sufficient amount of the user’s professional profile.</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All in all,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38797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In this example, 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 Besides, all models have captured the writing style of a CV, with short non-verbal groups or sentences.</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Additionally, It is interesting to note that, even though all models seem to get stuck in a generation loop, the FastText CV model expresses the communication aspect where the other models see a client relationship management aspect.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Finally, the weakness of the BLEU score is illustrated by the fact that, although the ELMo-based decoder outputted “stock management”, which has little to do with the person’s actual last job, it has a similar BLEU score to the other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noProof="0" dirty="0">
              <a:solidFill>
                <a:schemeClr val="tx1"/>
              </a:solidFill>
              <a:effectLst/>
              <a:latin typeface="+mn-lt"/>
              <a:ea typeface="+mn-ea"/>
              <a:cs typeface="+mn-cs"/>
            </a:endParaRP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new task, professional Profile learning, in a new domain: Human Resources.</a:t>
            </a:r>
          </a:p>
          <a:p>
            <a:r>
              <a:rPr lang="en-US" noProof="0" dirty="0"/>
              <a:t>This task addresses a whole new set of challenges revolving around professional profiles, which are to this day little to not studied. </a:t>
            </a:r>
          </a:p>
          <a:p>
            <a:r>
              <a:rPr lang="en-US" noProof="0" dirty="0"/>
              <a:t>This new domain opens the way for a lot of exciting applications, such as job coaching or applicant selections, especially if we could combine our work with existing European standard nomenclature, like ESCO.</a:t>
            </a:r>
          </a:p>
          <a:p>
            <a:endParaRPr lang="en-US" noProof="0" dirty="0"/>
          </a:p>
          <a:p>
            <a:r>
              <a:rPr lang="en-US" noProof="0" dirty="0"/>
              <a:t>We also propose a framework for user Representation, Resume.</a:t>
            </a:r>
          </a:p>
          <a:p>
            <a:r>
              <a:rPr lang="en-US" noProof="0" dirty="0"/>
              <a:t>It uses the natural language elements of a user profile to build a user representation, and then uses the remainder of the profile to evaluate it. </a:t>
            </a:r>
          </a:p>
          <a:p>
            <a:endParaRPr lang="en-US" noProof="0" dirty="0"/>
          </a:p>
          <a:p>
            <a:r>
              <a:rPr lang="en-US" noProof="0" dirty="0"/>
              <a:t>The different evaluation tasks, namely the text generation, provide a range of different aspects to evaluate and thus, a more comprehensive overview of the learned representation.</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Of course, we are aware of the ethical questions raised by the use of such sensitive data in such a sensitive domain, and we do not consider that future work on this field can be soundly conducted without the help of experts. </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[34:00 – 34:30]</a:t>
            </a:r>
          </a:p>
          <a:p>
            <a:endParaRPr lang="en-US" dirty="0"/>
          </a:p>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Additionally,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r>
              <a:rPr lang="en-US" dirty="0"/>
              <a:t>In the past section, we have implicitly assumed that people evolved in their career uniformly with time, regardless of their industrial domain or their expertise level.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a:t>
            </a:r>
            <a:r>
              <a:rPr lang="en-US" b="1" dirty="0"/>
              <a:t>leveraging user-generated texts</a:t>
            </a:r>
            <a:r>
              <a:rPr lang="en-US" dirty="0"/>
              <a:t>, such as reviews, in order to </a:t>
            </a:r>
            <a:r>
              <a:rPr lang="en-US" b="1" dirty="0"/>
              <a:t>understand their profile </a:t>
            </a:r>
            <a:r>
              <a:rPr lang="en-US" dirty="0"/>
              <a:t>and</a:t>
            </a:r>
            <a:r>
              <a:rPr lang="en-US" b="1" dirty="0"/>
              <a:t> emit relevant predictions that we can explain</a:t>
            </a:r>
            <a:r>
              <a:rPr lang="en-US" dirty="0"/>
              <a:t>.</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Now, we are interested in </a:t>
            </a:r>
            <a:r>
              <a:rPr lang="en-US" dirty="0" err="1"/>
              <a:t>explicitely</a:t>
            </a:r>
            <a:r>
              <a:rPr lang="en-US" dirty="0"/>
              <a:t> modeling a person’s expertise and industry.</a:t>
            </a:r>
          </a:p>
          <a:p>
            <a:endParaRPr lang="en-US" dirty="0"/>
          </a:p>
          <a:p>
            <a:r>
              <a:rPr lang="en-US" dirty="0"/>
              <a:t>The first formulation that comes to mind if the uniform hypothesis, in which users evolve uniformly with time within their industry.</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4044836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1498395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 in order to best predict their future behavior, by explicitly modeling their expertise level and industrial domain.</a:t>
            </a:r>
          </a:p>
          <a:p>
            <a:endParaRPr lang="en-US" dirty="0"/>
          </a:p>
          <a:p>
            <a:r>
              <a:rPr lang="en-US" dirty="0"/>
              <a:t>Doing so on a few domains could allow for a transfer learning approach to new industries, which could namely be used to help a person reorient themselves professionally.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Job Attribute Rewriting, based on a back-translation mechanism, and a second one, Latent Space structuring, based on Variational Auto Encoders.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the Job Attribute Rewriting model stems from the fact that people in different industries have different career evolutions, and that their level of expertise will </a:t>
            </a:r>
            <a:r>
              <a:rPr lang="en-US" sz="1200" dirty="0"/>
              <a:t>change and influence their career.</a:t>
            </a:r>
          </a:p>
          <a:p>
            <a:r>
              <a:rPr lang="en-US" sz="1200" dirty="0"/>
              <a:t>Typically, a person that starts a job and gains expertise in their field is more likely to gain a promotion than someone who does not acquire any expertise.</a:t>
            </a:r>
          </a:p>
          <a:p>
            <a:endParaRPr lang="en-US" sz="1200" dirty="0"/>
          </a:p>
          <a:p>
            <a:r>
              <a:rPr lang="en-US" dirty="0"/>
              <a:t>Note that, similarly to McAuley and </a:t>
            </a:r>
            <a:r>
              <a:rPr lang="en-US" dirty="0" err="1"/>
              <a:t>Leskovec</a:t>
            </a:r>
            <a:r>
              <a:rPr lang="en-US" dirty="0"/>
              <a:t>, we assume that the expertise of a person cannot decrease with time (we will refer to it as the monotonic assumption). </a:t>
            </a:r>
          </a:p>
          <a:p>
            <a:r>
              <a:rPr lang="en-US" dirty="0"/>
              <a:t>It can however never increase, for instance in the case of a person who only has student-like type of professional experiences. It doesn’t mean they didn’t learn anything, just that their knowledge is not really translatable to a particular industry and thus seldom translates into a promotion, or a more advanced position.</a:t>
            </a:r>
          </a:p>
          <a:p>
            <a:endParaRPr lang="en-US" dirty="0"/>
          </a:p>
          <a:p>
            <a:r>
              <a:rPr lang="en-US" dirty="0"/>
              <a:t>With that in mind, the goal of the Job Attribute Rewriting architecture is to learn to disentangle the industry from the expertise level of a given job,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architecture is based on two blocks: a denoising auto-encoder, and a back translator(, as introduced by </a:t>
            </a:r>
            <a:r>
              <a:rPr lang="en-US" dirty="0" err="1"/>
              <a:t>Sennrich</a:t>
            </a:r>
            <a:r>
              <a:rPr lang="en-US" dirty="0"/>
              <a:t> et al.)</a:t>
            </a:r>
          </a:p>
          <a:p>
            <a:endParaRPr lang="en-US" dirty="0"/>
          </a:p>
          <a:p>
            <a:r>
              <a:rPr lang="en-US" dirty="0"/>
              <a:t>In this schema, the term “job” refers to a professional experience, and the “y” corresponds to an attribute, either the expertise level or the industry associated with the job.</a:t>
            </a:r>
          </a:p>
          <a:p>
            <a:endParaRPr lang="en-US" dirty="0"/>
          </a:p>
          <a:p>
            <a:r>
              <a:rPr lang="en-US" dirty="0"/>
              <a:t>At training time, the denoising autoencoder, or DAE is trained to output the original job from a corrupted version. </a:t>
            </a:r>
          </a:p>
          <a:p>
            <a:r>
              <a:rPr lang="en-US" dirty="0"/>
              <a:t>In parallel, the back translator is trained to sequentially rewrite the original job j according to a new attribute </a:t>
            </a:r>
            <a:r>
              <a:rPr lang="en-US" dirty="0" err="1"/>
              <a:t>y_tilde</a:t>
            </a:r>
            <a:r>
              <a:rPr lang="en-US" dirty="0"/>
              <a:t> into </a:t>
            </a:r>
            <a:r>
              <a:rPr lang="en-US" dirty="0" err="1"/>
              <a:t>job_tilde</a:t>
            </a:r>
            <a:r>
              <a:rPr lang="en-US" dirty="0"/>
              <a:t>, and finally, to rewrite </a:t>
            </a:r>
            <a:r>
              <a:rPr lang="en-US" dirty="0" err="1"/>
              <a:t>job_tilde</a:t>
            </a:r>
            <a:r>
              <a:rPr lang="en-US" dirty="0"/>
              <a:t> according to the original attribute y into the original job. </a:t>
            </a:r>
          </a:p>
          <a:p>
            <a:r>
              <a:rPr lang="en-US" dirty="0"/>
              <a:t>This back-translation approach is a great way to circumvent the fact that we do not have a supervision for </a:t>
            </a:r>
            <a:r>
              <a:rPr lang="en-US" dirty="0" err="1"/>
              <a:t>job_tilde</a:t>
            </a:r>
            <a:r>
              <a:rPr lang="en-US" dirty="0"/>
              <a:t>. </a:t>
            </a:r>
          </a:p>
          <a:p>
            <a:endParaRPr lang="en-US" dirty="0"/>
          </a:p>
          <a:p>
            <a:r>
              <a:rPr lang="en-US" dirty="0"/>
              <a:t>Both those modules actually have the same weights, which means that this model learns to rewrite a job given a certain attribute while ensuring that the latent representations do not collapse.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Once this model is trained, we can rewrite any job with another attribute, be it expertise level or industry. </a:t>
            </a:r>
          </a:p>
          <a:p>
            <a:endParaRPr lang="en-US" dirty="0"/>
          </a:p>
          <a:p>
            <a:r>
              <a:rPr lang="en-US" dirty="0"/>
              <a:t>Now, the architecture we propose is directly inspired from </a:t>
            </a:r>
            <a:r>
              <a:rPr lang="en-US" dirty="0" err="1"/>
              <a:t>Lample</a:t>
            </a:r>
            <a:r>
              <a:rPr lang="en-US" dirty="0"/>
              <a:t> et al. 2019, who propose a way to handle several attributes at the same time 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more complete illustration of the architecture, which depicts the role played by both the encoder and the decoder in both the denoising part and the back translation part.</a:t>
            </a:r>
          </a:p>
          <a:p>
            <a:endParaRPr lang="en-US" dirty="0"/>
          </a:p>
          <a:p>
            <a:r>
              <a:rPr lang="en-US" dirty="0"/>
              <a:t>You’ll notice that the attribute “y” is now denoted “</a:t>
            </a:r>
            <a:r>
              <a:rPr lang="en-US" dirty="0" err="1"/>
              <a:t>z_y</a:t>
            </a:r>
            <a:r>
              <a:rPr lang="en-US" dirty="0"/>
              <a:t>” because it is embedded and their representations change with backpropagation. </a:t>
            </a:r>
          </a:p>
          <a:p>
            <a:endParaRPr lang="en-US" dirty="0"/>
          </a:p>
          <a:p>
            <a:r>
              <a:rPr lang="en-US" i="1" dirty="0"/>
              <a:t>The model is thus trained by optimizing a mixture of </a:t>
            </a:r>
            <a:r>
              <a:rPr lang="en-US" i="1" dirty="0" err="1"/>
              <a:t>CrossEntropy</a:t>
            </a:r>
            <a:r>
              <a:rPr lang="en-US" i="1" dirty="0"/>
              <a:t> Losses, one regarding the denoising part, and the other, the back translation part.</a:t>
            </a:r>
          </a:p>
          <a:p>
            <a:endParaRPr lang="en-US" dirty="0"/>
          </a:p>
          <a:p>
            <a:r>
              <a:rPr lang="en-US" dirty="0"/>
              <a:t>Evaluation of this model is however not trivial, as it never is trivial to evaluate generated text. </a:t>
            </a:r>
          </a:p>
          <a:p>
            <a:r>
              <a:rPr lang="en-US" dirty="0" err="1"/>
              <a:t>Lample</a:t>
            </a:r>
            <a:r>
              <a:rPr lang="en-US" dirty="0"/>
              <a:t> et al. propose to combine a classification metric to a BLEU score and a fluency score.</a:t>
            </a:r>
          </a:p>
          <a:p>
            <a:r>
              <a:rPr lang="en-US" dirty="0"/>
              <a:t>The classification metric checks if the intended attribute can be retrieved from the generated job, while the BLEU score measures how much of the original job was kept.</a:t>
            </a:r>
          </a:p>
          <a:p>
            <a:r>
              <a:rPr lang="en-US" dirty="0"/>
              <a:t>Finally, a perplexity score measures the generated text’s fluency and ensure we did not generate unintelligible text.</a:t>
            </a:r>
          </a:p>
          <a:p>
            <a:endParaRPr lang="en-US" dirty="0"/>
          </a:p>
          <a:p>
            <a:pPr marL="0" indent="0">
              <a:lnSpc>
                <a:spcPct val="200000"/>
              </a:lnSpc>
              <a:buFont typeface="Police système Courant"/>
              <a:buNone/>
            </a:pPr>
            <a:r>
              <a:rPr lang="en-US" sz="1200" dirty="0">
                <a:solidFill>
                  <a:schemeClr val="tx2"/>
                </a:solidFill>
              </a:rPr>
              <a:t>What it does however is an attribute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architecture: the latent space structuring.</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once this model is trained, we could rewrite any job with a different attribute value.</a:t>
            </a:r>
          </a:p>
          <a:p>
            <a:endParaRPr lang="en-US" dirty="0"/>
          </a:p>
          <a:p>
            <a:r>
              <a:rPr lang="en-US" dirty="0"/>
              <a:t>For instance, if we changed the level of expertise of a person’s last job, it would be a prediction of their next promotion.</a:t>
            </a:r>
          </a:p>
          <a:p>
            <a:r>
              <a:rPr lang="en-US" dirty="0"/>
              <a:t>On the other hand, if we were to change the industry attribute of a person’s whole career, it could give us hints as to what pertains to the user and what pertains to the industry in this person’s career evolution.</a:t>
            </a:r>
          </a:p>
          <a:p>
            <a:endParaRPr lang="en-US" dirty="0"/>
          </a:p>
          <a:p>
            <a:pPr marL="0" indent="0">
              <a:lnSpc>
                <a:spcPct val="200000"/>
              </a:lnSpc>
              <a:buFont typeface="Police système Courant"/>
              <a:buNone/>
            </a:pPr>
            <a:r>
              <a:rPr lang="en-US" dirty="0"/>
              <a:t>In conclusion, this approach provides a good method </a:t>
            </a:r>
            <a:r>
              <a:rPr lang="en-US" sz="1200" dirty="0">
                <a:solidFill>
                  <a:schemeClr val="tx2"/>
                </a:solidFill>
              </a:rPr>
              <a:t>for next job prediction, as well as isolating people's individual dynamic.</a:t>
            </a:r>
          </a:p>
          <a:p>
            <a:pPr marL="0" indent="0">
              <a:lnSpc>
                <a:spcPct val="200000"/>
              </a:lnSpc>
              <a:buFont typeface="Police système Courant"/>
              <a:buNone/>
            </a:pPr>
            <a:r>
              <a:rPr lang="en-US" sz="1200" dirty="0">
                <a:solidFill>
                  <a:schemeClr val="tx2"/>
                </a:solidFill>
              </a:rPr>
              <a:t>What it does however is an attribute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 by the next architecture: the latent space structuring.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1099570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approach to user dynamic modeling we considered is to structure the latent space in which the professional experiences live, in order to learn a trajectory model.</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a:t>
            </a:r>
            <a:r>
              <a:rPr lang="en-US" b="1" dirty="0"/>
              <a:t>model complex and diverse aspects </a:t>
            </a:r>
            <a:r>
              <a:rPr lang="en-US" dirty="0"/>
              <a:t>of their profiles.</a:t>
            </a:r>
          </a:p>
          <a:p>
            <a:r>
              <a:rPr lang="en-US" dirty="0"/>
              <a:t>This goal has been at the heart of the Recommendation domain since the focus </a:t>
            </a:r>
            <a:r>
              <a:rPr lang="en-US" b="1" dirty="0"/>
              <a:t>shifted from item-centric models to user-centric ones</a:t>
            </a:r>
            <a:r>
              <a:rPr lang="en-US" dirty="0"/>
              <a:t>.</a:t>
            </a:r>
          </a:p>
          <a:p>
            <a:r>
              <a:rPr lang="en-US" dirty="0"/>
              <a:t>Namely, </a:t>
            </a:r>
            <a:r>
              <a:rPr lang="en-US" dirty="0" err="1"/>
              <a:t>Ganu</a:t>
            </a:r>
            <a:r>
              <a:rPr lang="en-US" dirty="0"/>
              <a:t> et al. have explored the </a:t>
            </a:r>
            <a:r>
              <a:rPr lang="en-US" b="1" dirty="0"/>
              <a:t>multi aspect quality of textual reviews, </a:t>
            </a:r>
            <a:r>
              <a:rPr lang="en-US" b="0" dirty="0"/>
              <a:t>by explicitly modeling them. </a:t>
            </a:r>
          </a:p>
          <a:p>
            <a:r>
              <a:rPr lang="en-US" dirty="0"/>
              <a:t>McAuley et al. also used textual reviews by </a:t>
            </a:r>
            <a:r>
              <a:rPr lang="en-US" b="1" dirty="0"/>
              <a:t>discovering and leveraging hidden factors </a:t>
            </a:r>
            <a:r>
              <a:rPr lang="en-US" dirty="0"/>
              <a:t>within them.</a:t>
            </a:r>
            <a:endParaRPr lang="en-US" b="1" dirty="0"/>
          </a:p>
          <a:p>
            <a:endParaRPr lang="en-US" dirty="0"/>
          </a:p>
          <a:p>
            <a:r>
              <a:rPr lang="en-US" dirty="0"/>
              <a:t>Our approach is closer to this last method, as we </a:t>
            </a:r>
            <a:r>
              <a:rPr lang="en-US" b="1" dirty="0"/>
              <a:t>implicitly model various aspects </a:t>
            </a:r>
            <a:r>
              <a:rPr lang="en-US" dirty="0"/>
              <a:t>of the users, in the spirit of Representation Learning.</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career progression varies from one industry to another, our intuition is that enforcing this separation will improve the latent space quality and ease the learning 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two levels. The higher level of structuration will be the industry, so, typically, all information technology jobs 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The second level of structuration would be internal to the industrial domain and would represent the level of expertise within a given field. </a:t>
            </a:r>
          </a:p>
          <a:p>
            <a:pPr marL="0" indent="0">
              <a:buFont typeface="Arial" panose="020B0604020202020204" pitchFamily="34" charset="0"/>
              <a:buNone/>
            </a:pPr>
            <a:r>
              <a:rPr lang="en-US" dirty="0">
                <a:solidFill>
                  <a:schemeClr val="tx2"/>
                </a:solidFill>
              </a:rPr>
              <a:t>So entry level jobs 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a:t>
            </a:r>
            <a:r>
              <a:rPr lang="fr-FR" sz="1200" b="0" kern="1200" dirty="0" err="1">
                <a:solidFill>
                  <a:schemeClr val="tx1"/>
                </a:solidFill>
                <a:effectLst/>
                <a:latin typeface="+mn-lt"/>
                <a:ea typeface="+mn-ea"/>
                <a:cs typeface="+mn-cs"/>
              </a:rPr>
              <a:t>Conditional</a:t>
            </a:r>
            <a:r>
              <a:rPr lang="fr-FR" sz="1200" b="0" kern="1200" dirty="0">
                <a:solidFill>
                  <a:schemeClr val="tx1"/>
                </a:solidFill>
                <a:effectLst/>
                <a:latin typeface="+mn-lt"/>
                <a:ea typeface="+mn-ea"/>
                <a:cs typeface="+mn-cs"/>
              </a:rPr>
              <a:t> VAE 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train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to output the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corrresponding</a:t>
            </a:r>
            <a:r>
              <a:rPr lang="fr-FR" sz="1200" b="0" kern="1200" dirty="0">
                <a:solidFill>
                  <a:schemeClr val="tx1"/>
                </a:solidFill>
                <a:effectLst/>
                <a:latin typeface="+mn-lt"/>
                <a:ea typeface="+mn-ea"/>
                <a:cs typeface="+mn-cs"/>
              </a:rPr>
              <a:t> to the original input job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understandable</a:t>
            </a:r>
            <a:r>
              <a:rPr lang="fr-FR" sz="1200" b="0" kern="1200" dirty="0">
                <a:solidFill>
                  <a:schemeClr val="tx1"/>
                </a:solidFill>
                <a:effectLst/>
                <a:latin typeface="+mn-lt"/>
                <a:ea typeface="+mn-ea"/>
                <a:cs typeface="+mn-cs"/>
              </a:rPr>
              <a:t> user </a:t>
            </a:r>
            <a:r>
              <a:rPr lang="fr-FR" sz="1200" b="0" kern="1200" dirty="0" err="1">
                <a:solidFill>
                  <a:schemeClr val="tx1"/>
                </a:solidFill>
                <a:effectLst/>
                <a:latin typeface="+mn-lt"/>
                <a:ea typeface="+mn-ea"/>
                <a:cs typeface="+mn-cs"/>
              </a:rPr>
              <a:t>trajectories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18462494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adequately structured, we could train a model that would learn how to model a translation, or trajectory from one point in the space to another. </a:t>
            </a:r>
          </a:p>
          <a:p>
            <a:endParaRPr lang="en-US" dirty="0"/>
          </a:p>
          <a:p>
            <a:r>
              <a:rPr lang="en-US" dirty="0"/>
              <a:t>Coupled to the word decoder we presented in the previous slide, this trajectory model would give an explicit career for a person. </a:t>
            </a:r>
          </a:p>
          <a:p>
            <a:endParaRPr lang="en-US" dirty="0"/>
          </a:p>
          <a:p>
            <a:r>
              <a:rPr lang="en-US" dirty="0"/>
              <a:t>Such a setup could also allow us to conduct qualitative analysis on the impact of a first job rather than another on a person’s career, as well as on the different dynamics between industries.</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2400603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job attribute rewriting and latent space structuring, are interesting leads on User Dynamic Modeling.</a:t>
            </a:r>
          </a:p>
          <a:p>
            <a:endParaRPr lang="en-US" dirty="0"/>
          </a:p>
          <a:p>
            <a:r>
              <a:rPr lang="en-US" dirty="0"/>
              <a:t>The Job expertise Rewriting model could allow us to rewrite any job with a different attribute value.</a:t>
            </a:r>
          </a:p>
          <a:p>
            <a:pPr marL="0" indent="0">
              <a:lnSpc>
                <a:spcPct val="200000"/>
              </a:lnSpc>
              <a:buFont typeface="Police système Courant"/>
              <a:buNone/>
            </a:pPr>
            <a:r>
              <a:rPr lang="en-US" dirty="0"/>
              <a:t>This approach provides a good method </a:t>
            </a:r>
            <a:r>
              <a:rPr lang="en-US" sz="1200" dirty="0">
                <a:solidFill>
                  <a:schemeClr val="tx2"/>
                </a:solidFill>
              </a:rPr>
              <a:t>for next job prediction, as well as isolating people's individual dynamic.</a:t>
            </a:r>
          </a:p>
          <a:p>
            <a:endParaRPr lang="en-US" dirty="0"/>
          </a:p>
          <a:p>
            <a:r>
              <a:rPr lang="en-US" dirty="0"/>
              <a:t>The Latent space structuring approach, complementarily provides a direct way to analyze the dynamics of industrial domains, and It would also allow us to evaluate the impact that a given first job has on a person’s career.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approaches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could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provide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improved</a:t>
            </a:r>
            <a:r>
              <a:rPr lang="fr-FR" sz="1200" b="0" kern="1200" dirty="0">
                <a:solidFill>
                  <a:schemeClr val="tx1"/>
                </a:solidFill>
                <a:effectLst/>
                <a:latin typeface="+mn-lt"/>
                <a:ea typeface="+mn-ea"/>
                <a:cs typeface="+mn-cs"/>
              </a:rPr>
              <a:t>, more </a:t>
            </a:r>
            <a:r>
              <a:rPr lang="fr-FR" sz="1200" b="0" kern="1200" dirty="0" err="1">
                <a:solidFill>
                  <a:schemeClr val="tx1"/>
                </a:solidFill>
                <a:effectLst/>
                <a:latin typeface="+mn-lt"/>
                <a:ea typeface="+mn-ea"/>
                <a:cs typeface="+mn-cs"/>
              </a:rPr>
              <a:t>precise</a:t>
            </a:r>
            <a:r>
              <a:rPr lang="fr-FR" sz="1200" b="0" kern="1200" dirty="0">
                <a:solidFill>
                  <a:schemeClr val="tx1"/>
                </a:solidFill>
                <a:effectLst/>
                <a:latin typeface="+mn-lt"/>
                <a:ea typeface="+mn-ea"/>
                <a:cs typeface="+mn-cs"/>
              </a:rPr>
              <a:t> </a:t>
            </a:r>
            <a:r>
              <a:rPr lang="en-US" sz="1200" dirty="0"/>
              <a:t>professional profiles while also providing explainability through explicitly modeled factors on top of outputting generated text.</a:t>
            </a:r>
          </a:p>
          <a:p>
            <a:endParaRPr lang="fr-FR" sz="1200" b="0" kern="1200" dirty="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However promising, those works remain unfinished for several reasons.</a:t>
            </a:r>
          </a:p>
          <a:p>
            <a:endParaRPr lang="en-US" dirty="0"/>
          </a:p>
          <a:p>
            <a:r>
              <a:rPr lang="en-US" dirty="0"/>
              <a:t>First of all, as we previously said, the profiles we have are very noisy and unstructured, which makes them hard to properly encode and decode.</a:t>
            </a:r>
          </a:p>
          <a:p>
            <a:r>
              <a:rPr lang="en-US" dirty="0"/>
              <a:t>More critically, we have no direct supervision on the expertise level associated with a professional experience. We tried some trivial expertise labeling techniques but they proved inconclusive, which of course dramatically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significantly reduced the size of our datasets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to balance the </a:t>
            </a:r>
            <a:r>
              <a:rPr lang="fr-FR" sz="1200" b="0" kern="1200" dirty="0" err="1">
                <a:solidFill>
                  <a:schemeClr val="tx1"/>
                </a:solidFill>
                <a:effectLst/>
                <a:latin typeface="+mn-lt"/>
                <a:ea typeface="+mn-ea"/>
                <a:cs typeface="+mn-cs"/>
              </a:rPr>
              <a:t>pre-requisite</a:t>
            </a:r>
            <a:r>
              <a:rPr lang="fr-FR" sz="1200" b="0" kern="1200" dirty="0">
                <a:solidFill>
                  <a:schemeClr val="tx1"/>
                </a:solidFill>
                <a:effectLst/>
                <a:latin typeface="+mn-lt"/>
                <a:ea typeface="+mn-ea"/>
                <a:cs typeface="+mn-cs"/>
              </a:rPr>
              <a:t> have been </a:t>
            </a:r>
            <a:r>
              <a:rPr lang="fr-FR" sz="1200" b="0"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led</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hard to </a:t>
            </a:r>
            <a:r>
              <a:rPr lang="fr-FR" sz="1200" b="0" kern="1200" dirty="0" err="1">
                <a:solidFill>
                  <a:schemeClr val="tx1"/>
                </a:solidFill>
                <a:effectLst/>
                <a:latin typeface="+mn-lt"/>
                <a:ea typeface="+mn-ea"/>
                <a:cs typeface="+mn-cs"/>
              </a:rPr>
              <a:t>evaluate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relevance and </a:t>
            </a:r>
            <a:r>
              <a:rPr lang="fr-FR" sz="1200" b="0" kern="1200" dirty="0" err="1">
                <a:solidFill>
                  <a:schemeClr val="tx1"/>
                </a:solidFill>
                <a:effectLst/>
                <a:latin typeface="+mn-lt"/>
                <a:ea typeface="+mn-ea"/>
                <a:cs typeface="+mn-cs"/>
              </a:rPr>
              <a:t>meaningfulness</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41413128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[42:00 – 42:30]</a:t>
            </a:r>
          </a:p>
          <a:p>
            <a:endParaRPr lang="en-US" b="0" dirty="0"/>
          </a:p>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64</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thesis, we explored ways to leverage user-generated text to refine and explain user representations. </a:t>
            </a:r>
          </a:p>
          <a:p>
            <a:r>
              <a:rPr lang="en-US" b="0" dirty="0"/>
              <a:t>We wanted to take advantage of this widely available data in order to improve user experience with AI systems both from a </a:t>
            </a:r>
            <a:r>
              <a:rPr lang="en-US" b="0" dirty="0" err="1"/>
              <a:t>quantitave</a:t>
            </a:r>
            <a:r>
              <a:rPr lang="en-US" b="0" dirty="0"/>
              <a:t> point of view, by making relevant suggestions to users, but also form a qualitative point of view by proposing explanations for said suggestions.</a:t>
            </a:r>
          </a:p>
          <a:p>
            <a:endParaRPr lang="en-US" b="0" dirty="0"/>
          </a:p>
          <a:p>
            <a:r>
              <a:rPr lang="en-US" b="0" dirty="0"/>
              <a:t>Our work with recommendation and textual reviews allowed us to apprehend the richness of user-generated textual data, and thus led us to build user representation from fully textual profiles in a new application domain: professional profiles learning for Human Resources. </a:t>
            </a:r>
          </a:p>
          <a:p>
            <a:endParaRPr lang="en-US" b="0" dirty="0"/>
          </a:p>
          <a:p>
            <a:r>
              <a:rPr lang="en-US" b="0" dirty="0"/>
              <a:t>We addressed this task by developing a versatile NLP-based user representation framework that can be applied to a lot of different systems, as long as they contain user-generated texts. </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65</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works details during this presentation could benefit from a number of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most immediate ones are of course to update the existing models with newer architectures such as the transformer-based ones, as well as the presented leads to user dynamic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pre-trained quality of Transformer models could not only speed up the training process, they could also improve the performances of our generative models because they would already have learned the generalities of Natural Language, and would only need to adapt to the CV’s language specificities.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Other possible improvements include the explicit modeling of other job aspects, like the company it takes place at, the time spent there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Naturally, the more profile elements you take into account the more you are likely to model various components of a professional experience, which can also be enforced by diversifying the training objectives in a multi-task learning fashion.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and while we did not mention those questions in this presentation for timing reasons, the work presented in this thesis could highly benefit from the expertise of Human Resources Experts in order to tackle the ethical questions raised by the use of AI in their field.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Although we firmly </a:t>
            </a:r>
            <a:r>
              <a:rPr lang="en-US" b="0" dirty="0" err="1"/>
              <a:t>belive</a:t>
            </a:r>
            <a:r>
              <a:rPr lang="en-US" b="0" dirty="0"/>
              <a:t> that works like those we presented could highly benefit people, both from the applicant and HR sides, it would be naïve to dismiss the fact that they can also be used to perpetuate discriminations that are already way too common in the job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While it is surely our responsibility as scientists to ensure the fairness and Explainability of our models, we cannot achieve satisfactory results without the help of the people who actually know how those things work and why.</a:t>
            </a:r>
          </a:p>
        </p:txBody>
      </p:sp>
      <p:sp>
        <p:nvSpPr>
          <p:cNvPr id="4" name="Slide Number Placeholder 3"/>
          <p:cNvSpPr>
            <a:spLocks noGrp="1"/>
          </p:cNvSpPr>
          <p:nvPr>
            <p:ph type="sldNum" sz="quarter" idx="5"/>
          </p:nvPr>
        </p:nvSpPr>
        <p:spPr/>
        <p:txBody>
          <a:bodyPr/>
          <a:lstStyle/>
          <a:p>
            <a:fld id="{DF6148AD-E0EA-F64C-9871-E2424F422EB0}" type="slidenum">
              <a:rPr lang="fr-FR" smtClean="0"/>
              <a:t>66</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r>
              <a:rPr lang="en-US" dirty="0"/>
              <a:t>Thank you very much for your attention, I’ll now be happy to answer any question you have.</a:t>
            </a:r>
          </a:p>
        </p:txBody>
      </p:sp>
    </p:spTree>
    <p:extLst>
      <p:ext uri="{BB962C8B-B14F-4D97-AF65-F5344CB8AC3E}">
        <p14:creationId xmlns:p14="http://schemas.microsoft.com/office/powerpoint/2010/main" val="30653354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70</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a:t>
            </a:r>
            <a:r>
              <a:rPr lang="en-US" b="1" dirty="0"/>
              <a:t>leveraging of user-generated text</a:t>
            </a:r>
            <a:r>
              <a:rPr lang="en-US" dirty="0"/>
              <a:t>. </a:t>
            </a:r>
          </a:p>
          <a:p>
            <a:endParaRPr lang="en-US" dirty="0"/>
          </a:p>
          <a:p>
            <a:r>
              <a:rPr lang="en-US" dirty="0"/>
              <a:t>Aside from this type of data being </a:t>
            </a:r>
            <a:r>
              <a:rPr lang="en-US" b="1" dirty="0"/>
              <a:t>widely available</a:t>
            </a:r>
            <a:r>
              <a:rPr lang="en-US" dirty="0"/>
              <a:t>, we think it Is </a:t>
            </a:r>
            <a:r>
              <a:rPr lang="en-US" b="1" dirty="0"/>
              <a:t>also highly descriptive </a:t>
            </a:r>
            <a:r>
              <a:rPr lang="en-US" dirty="0"/>
              <a:t>of the users themselves. </a:t>
            </a:r>
          </a:p>
          <a:p>
            <a:r>
              <a:rPr lang="en-US" dirty="0"/>
              <a:t>It is especially clear when we think of </a:t>
            </a:r>
            <a:r>
              <a:rPr lang="en-US" b="1" dirty="0"/>
              <a:t>written reviews</a:t>
            </a:r>
            <a:r>
              <a:rPr lang="en-US" dirty="0"/>
              <a:t>: the users often state what they like and dislike about a product, giving us a lot </a:t>
            </a:r>
            <a:r>
              <a:rPr lang="en-US" b="1" dirty="0"/>
              <a:t>more information than the rating </a:t>
            </a:r>
            <a:r>
              <a:rPr lang="en-US" dirty="0"/>
              <a:t>alone.</a:t>
            </a:r>
          </a:p>
          <a:p>
            <a:endParaRPr lang="en-US" dirty="0"/>
          </a:p>
          <a:p>
            <a:r>
              <a:rPr lang="en-US" dirty="0"/>
              <a:t>From a broader point of view, one can think of text as </a:t>
            </a:r>
            <a:r>
              <a:rPr lang="en-US" b="1" dirty="0"/>
              <a:t>highly descriptive of a user </a:t>
            </a:r>
            <a:r>
              <a:rPr lang="en-US" dirty="0"/>
              <a:t>because the words and the syntax they use to talk about their experiences are somewhat </a:t>
            </a:r>
            <a:r>
              <a:rPr lang="en-US" b="1" dirty="0"/>
              <a:t>unique to them</a:t>
            </a:r>
            <a:r>
              <a:rPr lang="en-US" dirty="0"/>
              <a:t>.</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71</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This choice to focus on user-generated text, along with the advances of generative models, also allows us to </a:t>
            </a:r>
            <a:r>
              <a:rPr lang="en-US" b="1" noProof="0" dirty="0"/>
              <a:t>explore the explainability </a:t>
            </a:r>
            <a:r>
              <a:rPr lang="en-US" noProof="0" dirty="0"/>
              <a:t>of our models’ predictions, which we consider to be one of the </a:t>
            </a:r>
            <a:r>
              <a:rPr lang="en-US" b="1" noProof="0" dirty="0"/>
              <a:t>biggest challenges </a:t>
            </a:r>
            <a:r>
              <a:rPr lang="en-US" noProof="0" dirty="0"/>
              <a:t>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solidFill>
                  <a:srgbClr val="C00000"/>
                </a:solidFill>
              </a:rPr>
              <a:t>The development of Deep Learning models allowed for the representation </a:t>
            </a:r>
            <a:r>
              <a:rPr lang="en-US" b="1" noProof="0" dirty="0">
                <a:solidFill>
                  <a:srgbClr val="C00000"/>
                </a:solidFill>
              </a:rPr>
              <a:t>of complex objects</a:t>
            </a:r>
            <a:r>
              <a:rPr lang="en-US" b="0" noProof="0" dirty="0">
                <a:solidFill>
                  <a:srgbClr val="C00000"/>
                </a:solidFill>
              </a:rPr>
              <a:t>, but it also made those representations </a:t>
            </a:r>
            <a:r>
              <a:rPr lang="en-US" b="1" noProof="0" dirty="0">
                <a:solidFill>
                  <a:srgbClr val="C00000"/>
                </a:solidFill>
              </a:rPr>
              <a:t>very abstract </a:t>
            </a:r>
            <a:r>
              <a:rPr lang="en-US" b="0" noProof="0" dirty="0">
                <a:solidFill>
                  <a:srgbClr val="C00000"/>
                </a:solidFill>
              </a:rPr>
              <a:t>and thus, gave rise to a need for explainability.</a:t>
            </a: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our opinion that, if AI is to take a bigger place in our society, then we must be able to </a:t>
            </a:r>
            <a:r>
              <a:rPr lang="en-US" b="1" noProof="0" dirty="0"/>
              <a:t>understand or at least explain</a:t>
            </a:r>
            <a:r>
              <a:rPr lang="en-US" noProof="0" dirty="0"/>
              <a:t> the predictions it gives.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the case of User Representation, this translates into the need to </a:t>
            </a:r>
            <a:r>
              <a:rPr lang="en-US" b="1" noProof="0" dirty="0"/>
              <a:t>understand how the system represented the user</a:t>
            </a:r>
            <a:r>
              <a:rPr lang="en-US"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Explainability is a vast domain that englobes a lot of different approaches, </a:t>
            </a:r>
            <a:r>
              <a:rPr lang="en-US" b="1" noProof="0" dirty="0"/>
              <a:t>from inherently explainable models to post-hoc</a:t>
            </a:r>
            <a:r>
              <a:rPr lang="en-US" noProof="0" dirty="0"/>
              <a:t>,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this work, we focus on one particular approach, which we consider to be one of </a:t>
            </a:r>
            <a:r>
              <a:rPr lang="en-US" b="1" noProof="0" dirty="0"/>
              <a:t>the purest form of representation learning</a:t>
            </a:r>
            <a:r>
              <a:rPr lang="en-US" noProof="0" dirty="0"/>
              <a:t>: text generation</a:t>
            </a:r>
            <a:r>
              <a:rPr lang="en-US" b="1"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Indeed,</a:t>
            </a:r>
            <a:r>
              <a:rPr lang="en-US" b="1" noProof="0" dirty="0"/>
              <a:t> </a:t>
            </a:r>
            <a:r>
              <a:rPr lang="en-US" sz="1200" kern="1200" noProof="0" dirty="0">
                <a:solidFill>
                  <a:schemeClr val="tx1"/>
                </a:solidFill>
                <a:effectLst/>
                <a:latin typeface="+mn-lt"/>
                <a:ea typeface="+mn-ea"/>
                <a:cs typeface="+mn-cs"/>
              </a:rPr>
              <a:t>generating relevant text from a latent representation implies that you have </a:t>
            </a:r>
            <a:r>
              <a:rPr lang="en-US" sz="1200" b="1" kern="1200" noProof="0" dirty="0">
                <a:solidFill>
                  <a:schemeClr val="tx1"/>
                </a:solidFill>
                <a:effectLst/>
                <a:latin typeface="+mn-lt"/>
                <a:ea typeface="+mn-ea"/>
                <a:cs typeface="+mn-cs"/>
              </a:rPr>
              <a:t>achieved a good, meaningful representation </a:t>
            </a:r>
            <a:r>
              <a:rPr lang="en-US" sz="1200" kern="1200" noProof="0" dirty="0">
                <a:solidFill>
                  <a:schemeClr val="tx1"/>
                </a:solidFill>
                <a:effectLst/>
                <a:latin typeface="+mn-lt"/>
                <a:ea typeface="+mn-ea"/>
                <a:cs typeface="+mn-cs"/>
              </a:rPr>
              <a:t>of the input. </a:t>
            </a: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noProof="0"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a:t>
            </a:r>
            <a:r>
              <a:rPr lang="en-US" b="1" dirty="0"/>
              <a:t>is motivated by those three aspects</a:t>
            </a:r>
            <a:r>
              <a:rPr lang="en-US" dirty="0"/>
              <a:t>. </a:t>
            </a:r>
          </a:p>
          <a:p>
            <a:endParaRPr lang="en-US" dirty="0"/>
          </a:p>
          <a:p>
            <a:r>
              <a:rPr lang="en-US" dirty="0"/>
              <a:t>We want to use </a:t>
            </a:r>
            <a:r>
              <a:rPr lang="en-US" b="1" dirty="0"/>
              <a:t>user-generated texts to build versatile, meaningful and explainable representations</a:t>
            </a:r>
            <a:r>
              <a:rPr lang="en-US" dirty="0"/>
              <a:t>.</a:t>
            </a:r>
          </a:p>
          <a:p>
            <a:endParaRPr lang="en-US" dirty="0"/>
          </a:p>
          <a:p>
            <a:r>
              <a:rPr lang="en-US" dirty="0"/>
              <a:t>We tackle this problem by combining methods that come from the </a:t>
            </a:r>
            <a:r>
              <a:rPr lang="en-US" b="1" dirty="0"/>
              <a:t>Recommendation</a:t>
            </a:r>
            <a:r>
              <a:rPr lang="en-US" dirty="0"/>
              <a:t>, the </a:t>
            </a:r>
            <a:r>
              <a:rPr lang="en-US" b="1" dirty="0"/>
              <a:t>NLP</a:t>
            </a:r>
            <a:r>
              <a:rPr lang="en-US" dirty="0"/>
              <a:t> and </a:t>
            </a:r>
            <a:r>
              <a:rPr lang="en-US" b="1" dirty="0"/>
              <a:t>the text generation </a:t>
            </a:r>
            <a:r>
              <a:rPr lang="en-US" dirty="0"/>
              <a:t>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02/12/2021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02/12/2021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02/12/2021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02/12/2021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02/12/2021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02/12/2021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 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6" y="1439174"/>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739455"/>
            <a:ext cx="4667250" cy="369332"/>
          </a:xfrm>
          <a:prstGeom prst="rect">
            <a:avLst/>
          </a:prstGeom>
        </p:spPr>
        <p:txBody>
          <a:bodyPr wrap="square">
            <a:spAutoFit/>
          </a:bodyPr>
          <a:lstStyle/>
          <a:p>
            <a:pPr algn="ctr"/>
            <a:r>
              <a:rPr lang="en-US" i="1" dirty="0">
                <a:latin typeface="URWPalladioL"/>
              </a:rPr>
              <a:t>Accuracy metric on the sentiment analysis task.</a:t>
            </a:r>
            <a:endParaRPr lang="en-US" i="1" dirty="0"/>
          </a:p>
        </p:txBody>
      </p:sp>
      <p:sp>
        <p:nvSpPr>
          <p:cNvPr id="8" name="Rectangle 7">
            <a:extLst>
              <a:ext uri="{FF2B5EF4-FFF2-40B4-BE49-F238E27FC236}">
                <a16:creationId xmlns:a16="http://schemas.microsoft.com/office/drawing/2014/main" id="{FB458D19-3883-0D46-B938-75FBC23B5881}"/>
              </a:ext>
            </a:extLst>
          </p:cNvPr>
          <p:cNvSpPr/>
          <p:nvPr/>
        </p:nvSpPr>
        <p:spPr>
          <a:xfrm>
            <a:off x="1247773" y="4248806"/>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9" name="ZoneTexte 8">
            <a:extLst>
              <a:ext uri="{FF2B5EF4-FFF2-40B4-BE49-F238E27FC236}">
                <a16:creationId xmlns:a16="http://schemas.microsoft.com/office/drawing/2014/main" id="{0B0F482A-F323-CB48-9E31-719D96956CD5}"/>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P. Bojanowski et al. 2016,[2] Z. Yang et al., 2016, [3]H. Chen et al. 2016</a:t>
            </a:r>
          </a:p>
        </p:txBody>
      </p:sp>
      <p:sp>
        <p:nvSpPr>
          <p:cNvPr id="5" name="ZoneTexte 4">
            <a:extLst>
              <a:ext uri="{FF2B5EF4-FFF2-40B4-BE49-F238E27FC236}">
                <a16:creationId xmlns:a16="http://schemas.microsoft.com/office/drawing/2014/main" id="{08B06BCC-5C9A-4E48-87C1-A37BF142E5E5}"/>
              </a:ext>
            </a:extLst>
          </p:cNvPr>
          <p:cNvSpPr txBox="1"/>
          <p:nvPr/>
        </p:nvSpPr>
        <p:spPr>
          <a:xfrm>
            <a:off x="3631211" y="1062942"/>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
        <p:nvSpPr>
          <p:cNvPr id="10" name="ZoneTexte 9">
            <a:extLst>
              <a:ext uri="{FF2B5EF4-FFF2-40B4-BE49-F238E27FC236}">
                <a16:creationId xmlns:a16="http://schemas.microsoft.com/office/drawing/2014/main" id="{4A5CE83A-5E2B-774E-8683-2D157C5A54B7}"/>
              </a:ext>
            </a:extLst>
          </p:cNvPr>
          <p:cNvSpPr txBox="1"/>
          <p:nvPr/>
        </p:nvSpPr>
        <p:spPr>
          <a:xfrm>
            <a:off x="4685476" y="1057270"/>
            <a:ext cx="551543" cy="369332"/>
          </a:xfrm>
          <a:prstGeom prst="rect">
            <a:avLst/>
          </a:prstGeom>
          <a:noFill/>
        </p:spPr>
        <p:txBody>
          <a:bodyPr wrap="square" rtlCol="0">
            <a:spAutoFit/>
          </a:bodyPr>
          <a:lstStyle/>
          <a:p>
            <a:r>
              <a:rPr lang="en-US" dirty="0">
                <a:solidFill>
                  <a:schemeClr val="tx1">
                    <a:lumMod val="75000"/>
                    <a:lumOff val="25000"/>
                  </a:schemeClr>
                </a:solidFill>
              </a:rPr>
              <a:t>[2]</a:t>
            </a:r>
          </a:p>
        </p:txBody>
      </p:sp>
      <p:sp>
        <p:nvSpPr>
          <p:cNvPr id="13" name="ZoneTexte 12">
            <a:extLst>
              <a:ext uri="{FF2B5EF4-FFF2-40B4-BE49-F238E27FC236}">
                <a16:creationId xmlns:a16="http://schemas.microsoft.com/office/drawing/2014/main" id="{69E811D2-E14D-6743-95FD-A765A9D6FF36}"/>
              </a:ext>
            </a:extLst>
          </p:cNvPr>
          <p:cNvSpPr txBox="1"/>
          <p:nvPr/>
        </p:nvSpPr>
        <p:spPr>
          <a:xfrm>
            <a:off x="5739741" y="1062942"/>
            <a:ext cx="551543" cy="369332"/>
          </a:xfrm>
          <a:prstGeom prst="rect">
            <a:avLst/>
          </a:prstGeom>
          <a:noFill/>
        </p:spPr>
        <p:txBody>
          <a:bodyPr wrap="square" rtlCol="0">
            <a:spAutoFit/>
          </a:bodyPr>
          <a:lstStyle/>
          <a:p>
            <a:r>
              <a:rPr lang="en-US" dirty="0">
                <a:solidFill>
                  <a:schemeClr val="tx1">
                    <a:lumMod val="75000"/>
                    <a:lumOff val="25000"/>
                  </a:schemeClr>
                </a:solidFill>
              </a:rPr>
              <a:t>[3]</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10" name="ZoneTexte 9">
            <a:extLst>
              <a:ext uri="{FF2B5EF4-FFF2-40B4-BE49-F238E27FC236}">
                <a16:creationId xmlns:a16="http://schemas.microsoft.com/office/drawing/2014/main" id="{FCC6311F-E49A-8148-9A52-7FD14B7E087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[1]R. Catherine et al. 2017</a:t>
            </a:r>
          </a:p>
        </p:txBody>
      </p:sp>
      <p:sp>
        <p:nvSpPr>
          <p:cNvPr id="11" name="ZoneTexte 10">
            <a:extLst>
              <a:ext uri="{FF2B5EF4-FFF2-40B4-BE49-F238E27FC236}">
                <a16:creationId xmlns:a16="http://schemas.microsoft.com/office/drawing/2014/main" id="{865CB53C-00AF-E241-91D7-EADBFD0DAAE1}"/>
              </a:ext>
            </a:extLst>
          </p:cNvPr>
          <p:cNvSpPr txBox="1"/>
          <p:nvPr/>
        </p:nvSpPr>
        <p:spPr>
          <a:xfrm>
            <a:off x="6534068" y="1162885"/>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dirty="0"/>
              <a:t>Attention Visualization, Word Level</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pic>
        <p:nvPicPr>
          <p:cNvPr id="12" name="Espace réservé du contenu 11">
            <a:extLst>
              <a:ext uri="{FF2B5EF4-FFF2-40B4-BE49-F238E27FC236}">
                <a16:creationId xmlns:a16="http://schemas.microsoft.com/office/drawing/2014/main" id="{79500691-FB8A-8549-96DF-F25C1C859AE0}"/>
              </a:ext>
            </a:extLst>
          </p:cNvPr>
          <p:cNvPicPr>
            <a:picLocks noGrp="1" noChangeAspect="1"/>
          </p:cNvPicPr>
          <p:nvPr>
            <p:ph idx="1"/>
          </p:nvPr>
        </p:nvPicPr>
        <p:blipFill>
          <a:blip r:embed="rId3"/>
          <a:stretch>
            <a:fillRect/>
          </a:stretch>
        </p:blipFill>
        <p:spPr>
          <a:xfrm>
            <a:off x="114977" y="1286933"/>
            <a:ext cx="8914045" cy="3522134"/>
          </a:xfrm>
        </p:spPr>
      </p:pic>
      <p:sp>
        <p:nvSpPr>
          <p:cNvPr id="13" name="Rectangle 12">
            <a:extLst>
              <a:ext uri="{FF2B5EF4-FFF2-40B4-BE49-F238E27FC236}">
                <a16:creationId xmlns:a16="http://schemas.microsoft.com/office/drawing/2014/main" id="{D75D76C6-3E2B-C24F-BBE6-C3E76B0D066B}"/>
              </a:ext>
            </a:extLst>
          </p:cNvPr>
          <p:cNvSpPr/>
          <p:nvPr/>
        </p:nvSpPr>
        <p:spPr>
          <a:xfrm>
            <a:off x="1286933" y="4809067"/>
            <a:ext cx="6756400" cy="338554"/>
          </a:xfrm>
          <a:prstGeom prst="rect">
            <a:avLst/>
          </a:prstGeom>
        </p:spPr>
        <p:txBody>
          <a:bodyPr wrap="square">
            <a:spAutoFit/>
          </a:bodyPr>
          <a:lstStyle/>
          <a:p>
            <a:pPr algn="ctr"/>
            <a:r>
              <a:rPr lang="en-US" sz="1600" i="1" dirty="0"/>
              <a:t>Example of attention analysis for recommendation explanation</a:t>
            </a:r>
            <a:endParaRPr lang="en-US" sz="1600" i="1" dirty="0">
              <a:solidFill>
                <a:srgbClr val="C00000"/>
              </a:solidFill>
            </a:endParaRPr>
          </a:p>
        </p:txBody>
      </p:sp>
      <p:sp>
        <p:nvSpPr>
          <p:cNvPr id="14" name="ZoneTexte 13">
            <a:extLst>
              <a:ext uri="{FF2B5EF4-FFF2-40B4-BE49-F238E27FC236}">
                <a16:creationId xmlns:a16="http://schemas.microsoft.com/office/drawing/2014/main" id="{5EF8A7D2-37BF-384E-9CCD-97BE930742C2}"/>
              </a:ext>
            </a:extLst>
          </p:cNvPr>
          <p:cNvSpPr txBox="1"/>
          <p:nvPr/>
        </p:nvSpPr>
        <p:spPr>
          <a:xfrm>
            <a:off x="2140637" y="5617634"/>
            <a:ext cx="4862724" cy="400110"/>
          </a:xfrm>
          <a:prstGeom prst="rect">
            <a:avLst/>
          </a:prstGeom>
          <a:noFill/>
        </p:spPr>
        <p:txBody>
          <a:bodyPr wrap="square" rtlCol="0">
            <a:spAutoFit/>
          </a:bodyPr>
          <a:lstStyle/>
          <a:p>
            <a:pPr algn="ctr"/>
            <a:r>
              <a:rPr lang="en-US" sz="2000" dirty="0">
                <a:solidFill>
                  <a:schemeClr val="tx2"/>
                </a:solidFill>
                <a:sym typeface="Wingdings" pitchFamily="2" charset="2"/>
              </a:rPr>
              <a:t> Automated suggestion explanation</a:t>
            </a:r>
            <a:endParaRPr lang="en-US" sz="2000" dirty="0">
              <a:solidFill>
                <a:schemeClr val="tx2"/>
              </a:solidFill>
            </a:endParaRPr>
          </a:p>
        </p:txBody>
      </p:sp>
    </p:spTree>
    <p:extLst>
      <p:ext uri="{BB962C8B-B14F-4D97-AF65-F5344CB8AC3E}">
        <p14:creationId xmlns:p14="http://schemas.microsoft.com/office/powerpoint/2010/main" val="1600157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27</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1536487" y="4266284"/>
            <a:ext cx="6389331"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3219923"/>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0556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993944"/>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graphicFrame>
        <p:nvGraphicFramePr>
          <p:cNvPr id="8" name="Tableau 9">
            <a:extLst>
              <a:ext uri="{FF2B5EF4-FFF2-40B4-BE49-F238E27FC236}">
                <a16:creationId xmlns:a16="http://schemas.microsoft.com/office/drawing/2014/main" id="{6E08FA7A-95AD-E54B-8FC5-20FF5787EA9F}"/>
              </a:ext>
            </a:extLst>
          </p:cNvPr>
          <p:cNvGraphicFramePr>
            <a:graphicFrameLocks noGrp="1"/>
          </p:cNvGraphicFramePr>
          <p:nvPr>
            <p:extLst>
              <p:ext uri="{D42A27DB-BD31-4B8C-83A1-F6EECF244321}">
                <p14:modId xmlns:p14="http://schemas.microsoft.com/office/powerpoint/2010/main" val="1169204760"/>
              </p:ext>
            </p:extLst>
          </p:nvPr>
        </p:nvGraphicFramePr>
        <p:xfrm>
          <a:off x="4573824" y="3050797"/>
          <a:ext cx="4321746" cy="2585307"/>
        </p:xfrm>
        <a:graphic>
          <a:graphicData uri="http://schemas.openxmlformats.org/drawingml/2006/table">
            <a:tbl>
              <a:tblPr firstRow="1" bandRow="1">
                <a:tableStyleId>{21E4AEA4-8DFA-4A89-87EB-49C32662AFE0}</a:tableStyleId>
              </a:tblPr>
              <a:tblGrid>
                <a:gridCol w="2160873">
                  <a:extLst>
                    <a:ext uri="{9D8B030D-6E8A-4147-A177-3AD203B41FA5}">
                      <a16:colId xmlns:a16="http://schemas.microsoft.com/office/drawing/2014/main" val="2138052583"/>
                    </a:ext>
                  </a:extLst>
                </a:gridCol>
                <a:gridCol w="2160873">
                  <a:extLst>
                    <a:ext uri="{9D8B030D-6E8A-4147-A177-3AD203B41FA5}">
                      <a16:colId xmlns:a16="http://schemas.microsoft.com/office/drawing/2014/main" val="3520421029"/>
                    </a:ext>
                  </a:extLst>
                </a:gridCol>
              </a:tblGrid>
              <a:tr h="639663">
                <a:tc gridSpan="2">
                  <a:txBody>
                    <a:bodyPr/>
                    <a:lstStyle/>
                    <a:p>
                      <a:pPr algn="ctr"/>
                      <a:r>
                        <a:rPr lang="en-US" sz="2400" b="1" dirty="0"/>
                        <a:t>Training Split Information</a:t>
                      </a:r>
                    </a:p>
                  </a:txBody>
                  <a:tcPr/>
                </a:tc>
                <a:tc hMerge="1">
                  <a:txBody>
                    <a:bodyPr/>
                    <a:lstStyle/>
                    <a:p>
                      <a:endParaRPr lang="en-US" dirty="0"/>
                    </a:p>
                  </a:txBody>
                  <a:tcPr/>
                </a:tc>
                <a:extLst>
                  <a:ext uri="{0D108BD9-81ED-4DB2-BD59-A6C34878D82A}">
                    <a16:rowId xmlns:a16="http://schemas.microsoft.com/office/drawing/2014/main" val="693973948"/>
                  </a:ext>
                </a:extLst>
              </a:tr>
              <a:tr h="648548">
                <a:tc>
                  <a:txBody>
                    <a:bodyPr/>
                    <a:lstStyle/>
                    <a:p>
                      <a:pPr algn="ctr"/>
                      <a:r>
                        <a:rPr lang="en-US" b="1" dirty="0"/>
                        <a:t># Profiles</a:t>
                      </a:r>
                    </a:p>
                  </a:txBody>
                  <a:tcPr/>
                </a:tc>
                <a:tc>
                  <a:txBody>
                    <a:bodyPr/>
                    <a:lstStyle/>
                    <a:p>
                      <a:pPr algn="ctr"/>
                      <a:r>
                        <a:rPr lang="en-US" b="1" dirty="0"/>
                        <a:t>445,097</a:t>
                      </a:r>
                    </a:p>
                  </a:txBody>
                  <a:tcPr/>
                </a:tc>
                <a:extLst>
                  <a:ext uri="{0D108BD9-81ED-4DB2-BD59-A6C34878D82A}">
                    <a16:rowId xmlns:a16="http://schemas.microsoft.com/office/drawing/2014/main" val="3745117887"/>
                  </a:ext>
                </a:extLst>
              </a:tr>
              <a:tr h="648548">
                <a:tc>
                  <a:txBody>
                    <a:bodyPr/>
                    <a:lstStyle/>
                    <a:p>
                      <a:pPr algn="ctr"/>
                      <a:r>
                        <a:rPr lang="en-US" b="1" dirty="0"/>
                        <a:t># Jobs</a:t>
                      </a:r>
                    </a:p>
                  </a:txBody>
                  <a:tcPr/>
                </a:tc>
                <a:tc>
                  <a:txBody>
                    <a:bodyPr/>
                    <a:lstStyle/>
                    <a:p>
                      <a:pPr algn="ctr"/>
                      <a:r>
                        <a:rPr lang="en-US" b="1" dirty="0"/>
                        <a:t>2,595,484</a:t>
                      </a:r>
                    </a:p>
                  </a:txBody>
                  <a:tcPr/>
                </a:tc>
                <a:extLst>
                  <a:ext uri="{0D108BD9-81ED-4DB2-BD59-A6C34878D82A}">
                    <a16:rowId xmlns:a16="http://schemas.microsoft.com/office/drawing/2014/main" val="3169631476"/>
                  </a:ext>
                </a:extLst>
              </a:tr>
              <a:tr h="648548">
                <a:tc>
                  <a:txBody>
                    <a:bodyPr/>
                    <a:lstStyle/>
                    <a:p>
                      <a:pPr algn="ctr"/>
                      <a:r>
                        <a:rPr lang="en-US" b="1" dirty="0"/>
                        <a:t>% Unique Jobs</a:t>
                      </a:r>
                    </a:p>
                  </a:txBody>
                  <a:tcPr/>
                </a:tc>
                <a:tc>
                  <a:txBody>
                    <a:bodyPr/>
                    <a:lstStyle/>
                    <a:p>
                      <a:pPr algn="ctr"/>
                      <a:r>
                        <a:rPr lang="en-US" b="1" dirty="0"/>
                        <a:t>98.9%</a:t>
                      </a:r>
                    </a:p>
                  </a:txBody>
                  <a:tcPr/>
                </a:tc>
                <a:extLst>
                  <a:ext uri="{0D108BD9-81ED-4DB2-BD59-A6C34878D82A}">
                    <a16:rowId xmlns:a16="http://schemas.microsoft.com/office/drawing/2014/main" val="962398630"/>
                  </a:ext>
                </a:extLst>
              </a:tr>
            </a:tbl>
          </a:graphicData>
        </a:graphic>
      </p:graphicFrame>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pic>
        <p:nvPicPr>
          <p:cNvPr id="6" name="Image 5">
            <a:extLst>
              <a:ext uri="{FF2B5EF4-FFF2-40B4-BE49-F238E27FC236}">
                <a16:creationId xmlns:a16="http://schemas.microsoft.com/office/drawing/2014/main" id="{F60CAD12-B4D6-9F46-B2F6-2454402F7757}"/>
              </a:ext>
            </a:extLst>
          </p:cNvPr>
          <p:cNvPicPr>
            <a:picLocks noChangeAspect="1"/>
          </p:cNvPicPr>
          <p:nvPr/>
        </p:nvPicPr>
        <p:blipFill>
          <a:blip r:embed="rId6"/>
          <a:stretch>
            <a:fillRect/>
          </a:stretch>
        </p:blipFill>
        <p:spPr>
          <a:xfrm>
            <a:off x="-317616" y="2705211"/>
            <a:ext cx="9779232" cy="4030629"/>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332249" y="1134336"/>
            <a:ext cx="8509829" cy="5080495"/>
          </a:xfrm>
        </p:spPr>
      </p:pic>
      <p:sp>
        <p:nvSpPr>
          <p:cNvPr id="5" name="ZoneTexte 4">
            <a:extLst>
              <a:ext uri="{FF2B5EF4-FFF2-40B4-BE49-F238E27FC236}">
                <a16:creationId xmlns:a16="http://schemas.microsoft.com/office/drawing/2014/main" id="{B5DC0798-D116-3642-B441-915AF5B92E0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Rush et al., 2015</a:t>
            </a:r>
          </a:p>
        </p:txBody>
      </p:sp>
    </p:spTree>
    <p:extLst>
      <p:ext uri="{BB962C8B-B14F-4D97-AF65-F5344CB8AC3E}">
        <p14:creationId xmlns:p14="http://schemas.microsoft.com/office/powerpoint/2010/main" val="1673476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645480" y="6111216"/>
            <a:ext cx="4627345"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52810" y="4248565"/>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4627344" cy="1761787"/>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1336749" y="1186783"/>
            <a:ext cx="6470497" cy="2161451"/>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Next Job Generation – BLEU score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4171DE0C-507A-E54A-A0FD-CCDAE9CAF9EC}"/>
              </a:ext>
            </a:extLst>
          </p:cNvPr>
          <p:cNvPicPr>
            <a:picLocks noGrp="1" noChangeAspect="1"/>
          </p:cNvPicPr>
          <p:nvPr>
            <p:ph idx="1"/>
          </p:nvPr>
        </p:nvPicPr>
        <p:blipFill>
          <a:blip r:embed="rId3"/>
          <a:stretch>
            <a:fillRect/>
          </a:stretch>
        </p:blipFill>
        <p:spPr>
          <a:xfrm>
            <a:off x="311508" y="1076297"/>
            <a:ext cx="8806069" cy="2949401"/>
          </a:xfrm>
        </p:spPr>
      </p:pic>
      <p:sp>
        <p:nvSpPr>
          <p:cNvPr id="13" name="ZoneTexte 12">
            <a:extLst>
              <a:ext uri="{FF2B5EF4-FFF2-40B4-BE49-F238E27FC236}">
                <a16:creationId xmlns:a16="http://schemas.microsoft.com/office/drawing/2014/main" id="{6934B951-660D-4A4E-8E23-BEFD75412081}"/>
              </a:ext>
            </a:extLst>
          </p:cNvPr>
          <p:cNvSpPr txBox="1"/>
          <p:nvPr/>
        </p:nvSpPr>
        <p:spPr>
          <a:xfrm>
            <a:off x="1457813" y="3823753"/>
            <a:ext cx="6164358" cy="369332"/>
          </a:xfrm>
          <a:prstGeom prst="rect">
            <a:avLst/>
          </a:prstGeom>
          <a:noFill/>
        </p:spPr>
        <p:txBody>
          <a:bodyPr wrap="square" rtlCol="0">
            <a:spAutoFit/>
          </a:bodyPr>
          <a:lstStyle/>
          <a:p>
            <a:pPr algn="ctr"/>
            <a:r>
              <a:rPr lang="fr-FR" i="1" dirty="0">
                <a:solidFill>
                  <a:schemeClr val="tx1">
                    <a:lumMod val="75000"/>
                    <a:lumOff val="25000"/>
                  </a:schemeClr>
                </a:solidFill>
              </a:rPr>
              <a:t>Illustration of the BLEU[1] score</a:t>
            </a:r>
          </a:p>
        </p:txBody>
      </p:sp>
      <p:sp>
        <p:nvSpPr>
          <p:cNvPr id="15" name="ZoneTexte 14">
            <a:extLst>
              <a:ext uri="{FF2B5EF4-FFF2-40B4-BE49-F238E27FC236}">
                <a16:creationId xmlns:a16="http://schemas.microsoft.com/office/drawing/2014/main" id="{68529AE5-5A5D-9348-AA00-EB6943AAA74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Papineni</a:t>
            </a:r>
            <a:r>
              <a:rPr lang="en-US" i="1" dirty="0">
                <a:solidFill>
                  <a:schemeClr val="tx1">
                    <a:lumMod val="75000"/>
                    <a:lumOff val="25000"/>
                  </a:schemeClr>
                </a:solidFill>
              </a:rPr>
              <a:t> et al., 2002, [2]</a:t>
            </a:r>
            <a:r>
              <a:rPr lang="en-US" i="1" dirty="0" err="1">
                <a:solidFill>
                  <a:schemeClr val="tx1">
                    <a:lumMod val="75000"/>
                    <a:lumOff val="25000"/>
                  </a:schemeClr>
                </a:solidFill>
              </a:rPr>
              <a:t>Callison</a:t>
            </a:r>
            <a:r>
              <a:rPr lang="en-US" i="1" dirty="0">
                <a:solidFill>
                  <a:schemeClr val="tx1">
                    <a:lumMod val="75000"/>
                    <a:lumOff val="25000"/>
                  </a:schemeClr>
                </a:solidFill>
              </a:rPr>
              <a:t>-Burch et al., 2006</a:t>
            </a:r>
          </a:p>
        </p:txBody>
      </p:sp>
      <p:sp>
        <p:nvSpPr>
          <p:cNvPr id="16" name="ZoneTexte 15">
            <a:extLst>
              <a:ext uri="{FF2B5EF4-FFF2-40B4-BE49-F238E27FC236}">
                <a16:creationId xmlns:a16="http://schemas.microsoft.com/office/drawing/2014/main" id="{265C96E4-82C7-F642-9B5F-7A303E9BBAD4}"/>
              </a:ext>
            </a:extLst>
          </p:cNvPr>
          <p:cNvSpPr txBox="1"/>
          <p:nvPr/>
        </p:nvSpPr>
        <p:spPr>
          <a:xfrm>
            <a:off x="802888" y="4680790"/>
            <a:ext cx="7801285" cy="1261884"/>
          </a:xfrm>
          <a:prstGeom prst="rect">
            <a:avLst/>
          </a:prstGeom>
          <a:solidFill>
            <a:schemeClr val="tx2">
              <a:lumMod val="20000"/>
              <a:lumOff val="80000"/>
            </a:schemeClr>
          </a:solidFill>
          <a:ln>
            <a:noFill/>
          </a:ln>
        </p:spPr>
        <p:txBody>
          <a:bodyPr wrap="square" rtlCol="0" anchor="ctr">
            <a:spAutoFit/>
          </a:bodyPr>
          <a:lstStyle/>
          <a:p>
            <a:pPr algn="ctr"/>
            <a:r>
              <a:rPr lang="en-US" sz="2800" b="1" dirty="0">
                <a:solidFill>
                  <a:schemeClr val="accent1"/>
                </a:solidFill>
              </a:rPr>
              <a:t>Limitations</a:t>
            </a:r>
          </a:p>
          <a:p>
            <a:pPr algn="ctr"/>
            <a:r>
              <a:rPr lang="en-US" sz="2400" dirty="0">
                <a:solidFill>
                  <a:schemeClr val="tx1">
                    <a:lumMod val="75000"/>
                    <a:lumOff val="25000"/>
                  </a:schemeClr>
                </a:solidFill>
              </a:rPr>
              <a:t>Semantic is not measured.</a:t>
            </a:r>
          </a:p>
          <a:p>
            <a:pPr algn="ctr"/>
            <a:r>
              <a:rPr lang="en-US" sz="2400" dirty="0">
                <a:solidFill>
                  <a:schemeClr val="tx1">
                    <a:lumMod val="75000"/>
                    <a:lumOff val="25000"/>
                  </a:schemeClr>
                </a:solidFill>
              </a:rPr>
              <a:t>Poorly formed sentences can still get a good score.</a:t>
            </a:r>
          </a:p>
        </p:txBody>
      </p:sp>
    </p:spTree>
    <p:extLst>
      <p:ext uri="{BB962C8B-B14F-4D97-AF65-F5344CB8AC3E}">
        <p14:creationId xmlns:p14="http://schemas.microsoft.com/office/powerpoint/2010/main" val="1757329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489820"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1438282" y="4204065"/>
            <a:ext cx="6449447" cy="1938992"/>
          </a:xfrm>
          <a:prstGeom prst="rect">
            <a:avLst/>
          </a:prstGeom>
          <a:noFill/>
        </p:spPr>
        <p:txBody>
          <a:bodyPr wrap="square" rtlCol="0" anchor="ctr">
            <a:spAutoFit/>
          </a:bodyPr>
          <a:lstStyle/>
          <a:p>
            <a:pPr marL="342900" indent="-342900">
              <a:buFont typeface="Police système Courant"/>
              <a:buChar char="→"/>
            </a:pPr>
            <a:r>
              <a:rPr lang="en-US" sz="2400" dirty="0">
                <a:solidFill>
                  <a:schemeClr val="tx2"/>
                </a:solidFill>
              </a:rPr>
              <a:t>The BLEU score: syntax, not meaning</a:t>
            </a:r>
          </a:p>
          <a:p>
            <a:pPr marL="342900" indent="-342900">
              <a:lnSpc>
                <a:spcPct val="200000"/>
              </a:lnSpc>
              <a:buFont typeface="Police système Courant"/>
              <a:buChar char="→"/>
            </a:pPr>
            <a:endParaRPr lang="en-US" sz="2400" dirty="0">
              <a:solidFill>
                <a:schemeClr val="tx2"/>
              </a:solidFill>
            </a:endParaRPr>
          </a:p>
          <a:p>
            <a:pPr marL="342900" indent="-342900">
              <a:buFont typeface="Police système Courant"/>
              <a:buChar char="→"/>
            </a:pPr>
            <a:r>
              <a:rPr lang="en-US" sz="2400" dirty="0">
                <a:solidFill>
                  <a:schemeClr val="tx2"/>
                </a:solidFill>
              </a:rPr>
              <a:t>FT</a:t>
            </a:r>
            <a:r>
              <a:rPr lang="en-US" sz="2400" baseline="-25000" dirty="0">
                <a:solidFill>
                  <a:schemeClr val="tx2"/>
                </a:solidFill>
              </a:rPr>
              <a:t>CV </a:t>
            </a:r>
            <a:r>
              <a:rPr lang="en-US" sz="2400" dirty="0">
                <a:solidFill>
                  <a:schemeClr val="tx2"/>
                </a:solidFill>
              </a:rPr>
              <a:t>outperforms ELMo and </a:t>
            </a:r>
            <a:r>
              <a:rPr lang="en-US" sz="2400" dirty="0" err="1">
                <a:solidFill>
                  <a:schemeClr val="tx2"/>
                </a:solidFill>
              </a:rPr>
              <a:t>FT</a:t>
            </a:r>
            <a:r>
              <a:rPr lang="en-US" sz="2400" baseline="-25000" dirty="0" err="1">
                <a:solidFill>
                  <a:schemeClr val="tx2"/>
                </a:solidFill>
              </a:rPr>
              <a:t>pt</a:t>
            </a:r>
            <a:r>
              <a:rPr lang="en-US" sz="2400" dirty="0">
                <a:solidFill>
                  <a:schemeClr val="tx2"/>
                </a:solidFill>
              </a:rPr>
              <a:t>: </a:t>
            </a:r>
          </a:p>
          <a:p>
            <a:pPr marL="800100" lvl="1" indent="-342900">
              <a:buFont typeface="Police système Courant"/>
              <a:buChar char="→"/>
            </a:pPr>
            <a:r>
              <a:rPr lang="en-US" sz="2400" dirty="0">
                <a:solidFill>
                  <a:schemeClr val="tx2"/>
                </a:solidFill>
              </a:rPr>
              <a:t>a CV is </a:t>
            </a:r>
            <a:r>
              <a:rPr lang="en-US" sz="2400" b="1" dirty="0">
                <a:solidFill>
                  <a:schemeClr val="tx2"/>
                </a:solidFill>
              </a:rPr>
              <a:t>not</a:t>
            </a:r>
            <a:r>
              <a:rPr lang="en-US" sz="2400" dirty="0">
                <a:solidFill>
                  <a:schemeClr val="tx2"/>
                </a:solidFill>
              </a:rPr>
              <a:t> </a:t>
            </a:r>
            <a:r>
              <a:rPr lang="en-US" sz="2400" b="1" dirty="0">
                <a:solidFill>
                  <a:schemeClr val="tx2"/>
                </a:solidFill>
              </a:rPr>
              <a:t>traditional</a:t>
            </a:r>
            <a:r>
              <a:rPr lang="en-US" sz="2400" dirty="0">
                <a:solidFill>
                  <a:schemeClr val="tx2"/>
                </a:solidFill>
              </a:rPr>
              <a:t> natural language. </a:t>
            </a:r>
            <a:endParaRPr lang="en-US" sz="2400" baseline="-25000" dirty="0">
              <a:solidFill>
                <a:schemeClr val="tx2"/>
              </a:solidFill>
            </a:endParaRPr>
          </a:p>
        </p:txBody>
      </p:sp>
    </p:spTree>
    <p:extLst>
      <p:ext uri="{BB962C8B-B14F-4D97-AF65-F5344CB8AC3E}">
        <p14:creationId xmlns:p14="http://schemas.microsoft.com/office/powerpoint/2010/main" val="1861212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46</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a:t>FastText pre-trained</a:t>
            </a:r>
          </a:p>
          <a:p>
            <a:r>
              <a:rPr lang="en-US" i="1" dirty="0"/>
              <a:t>Marketing Manager. </a:t>
            </a:r>
            <a:r>
              <a:rPr lang="en-US" dirty="0"/>
              <a:t>Management of the client relationship, Social networks management, Social networks management […]</a:t>
            </a:r>
          </a:p>
          <a:p>
            <a:endParaRPr lang="en-US" dirty="0"/>
          </a:p>
          <a:p>
            <a:r>
              <a:rPr lang="en-US" b="1" dirty="0"/>
              <a:t>FastText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47</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 </a:t>
            </a:r>
            <a:r>
              <a:rPr lang="en-US" sz="2400" dirty="0">
                <a:solidFill>
                  <a:schemeClr val="tx1">
                    <a:lumMod val="75000"/>
                    <a:lumOff val="25000"/>
                  </a:schemeClr>
                </a:solidFill>
              </a:rPr>
              <a:t>[1]</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
        <p:nvSpPr>
          <p:cNvPr id="5" name="ZoneTexte 4">
            <a:extLst>
              <a:ext uri="{FF2B5EF4-FFF2-40B4-BE49-F238E27FC236}">
                <a16:creationId xmlns:a16="http://schemas.microsoft.com/office/drawing/2014/main" id="{6DCB4FA1-8252-0D4A-BDE1-2F6B55A8DDA0}"/>
              </a:ext>
            </a:extLst>
          </p:cNvPr>
          <p:cNvSpPr txBox="1"/>
          <p:nvPr/>
        </p:nvSpPr>
        <p:spPr>
          <a:xfrm>
            <a:off x="101299" y="6375340"/>
            <a:ext cx="4293163" cy="369332"/>
          </a:xfrm>
          <a:prstGeom prst="rect">
            <a:avLst/>
          </a:prstGeom>
          <a:noFill/>
        </p:spPr>
        <p:txBody>
          <a:bodyPr wrap="none" rtlCol="0">
            <a:spAutoFit/>
          </a:bodyPr>
          <a:lstStyle/>
          <a:p>
            <a:r>
              <a:rPr lang="en-US" i="1" dirty="0">
                <a:solidFill>
                  <a:schemeClr val="tx1">
                    <a:lumMod val="75000"/>
                    <a:lumOff val="25000"/>
                  </a:schemeClr>
                </a:solidFill>
              </a:rPr>
              <a:t>[1] https://</a:t>
            </a:r>
            <a:r>
              <a:rPr lang="en-US" i="1" dirty="0" err="1">
                <a:solidFill>
                  <a:schemeClr val="tx1">
                    <a:lumMod val="75000"/>
                    <a:lumOff val="25000"/>
                  </a:schemeClr>
                </a:solidFill>
              </a:rPr>
              <a:t>ec.europa.eu</a:t>
            </a:r>
            <a:r>
              <a:rPr lang="en-US" i="1" dirty="0">
                <a:solidFill>
                  <a:schemeClr val="tx1">
                    <a:lumMod val="75000"/>
                    <a:lumOff val="25000"/>
                  </a:schemeClr>
                </a:solidFill>
              </a:rPr>
              <a:t>/</a:t>
            </a:r>
            <a:r>
              <a:rPr lang="en-US" i="1" dirty="0" err="1">
                <a:solidFill>
                  <a:schemeClr val="tx1">
                    <a:lumMod val="75000"/>
                    <a:lumOff val="25000"/>
                  </a:schemeClr>
                </a:solidFill>
              </a:rPr>
              <a:t>esco</a:t>
            </a:r>
            <a:r>
              <a:rPr lang="en-US" i="1" dirty="0">
                <a:solidFill>
                  <a:schemeClr val="tx1">
                    <a:lumMod val="75000"/>
                    <a:lumOff val="25000"/>
                  </a:schemeClr>
                </a:solidFill>
              </a:rPr>
              <a:t>/portal/home</a:t>
            </a:r>
          </a:p>
        </p:txBody>
      </p:sp>
    </p:spTree>
    <p:extLst>
      <p:ext uri="{BB962C8B-B14F-4D97-AF65-F5344CB8AC3E}">
        <p14:creationId xmlns:p14="http://schemas.microsoft.com/office/powerpoint/2010/main" val="1969313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592666" y="2310949"/>
            <a:ext cx="3979333" cy="461665"/>
          </a:xfrm>
          <a:prstGeom prst="rect">
            <a:avLst/>
          </a:prstGeom>
          <a:noFill/>
        </p:spPr>
        <p:txBody>
          <a:bodyPr wrap="square" rtlCol="0">
            <a:spAutoFit/>
          </a:bodyPr>
          <a:lstStyle/>
          <a:p>
            <a:pPr algn="ctr"/>
            <a:r>
              <a:rPr lang="en-US" sz="2400" b="1" dirty="0">
                <a:solidFill>
                  <a:schemeClr val="tx2"/>
                </a:solidFill>
              </a:rPr>
              <a:t>Uniform Hypothesis</a:t>
            </a:r>
          </a:p>
        </p:txBody>
      </p:sp>
      <p:sp>
        <p:nvSpPr>
          <p:cNvPr id="17" name="ZoneTexte 16">
            <a:extLst>
              <a:ext uri="{FF2B5EF4-FFF2-40B4-BE49-F238E27FC236}">
                <a16:creationId xmlns:a16="http://schemas.microsoft.com/office/drawing/2014/main" id="{38F35C4B-6FCE-9145-867E-6B437C2B73D9}"/>
              </a:ext>
            </a:extLst>
          </p:cNvPr>
          <p:cNvSpPr txBox="1"/>
          <p:nvPr/>
        </p:nvSpPr>
        <p:spPr>
          <a:xfrm>
            <a:off x="592666" y="1322233"/>
            <a:ext cx="8011507" cy="46166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Let’s model expertise and industry explicitly.</a:t>
            </a:r>
            <a:endParaRPr lang="en-US" sz="2200" dirty="0"/>
          </a:p>
        </p:txBody>
      </p:sp>
      <p:sp>
        <p:nvSpPr>
          <p:cNvPr id="18" name="ZoneTexte 17">
            <a:extLst>
              <a:ext uri="{FF2B5EF4-FFF2-40B4-BE49-F238E27FC236}">
                <a16:creationId xmlns:a16="http://schemas.microsoft.com/office/drawing/2014/main" id="{C5CB8355-9664-5E4C-9503-C2B549554A70}"/>
              </a:ext>
            </a:extLst>
          </p:cNvPr>
          <p:cNvSpPr txBox="1"/>
          <p:nvPr/>
        </p:nvSpPr>
        <p:spPr>
          <a:xfrm>
            <a:off x="4572000" y="2202913"/>
            <a:ext cx="3979334" cy="707886"/>
          </a:xfrm>
          <a:prstGeom prst="rect">
            <a:avLst/>
          </a:prstGeom>
          <a:noFill/>
        </p:spPr>
        <p:txBody>
          <a:bodyPr wrap="square" rtlCol="0">
            <a:spAutoFit/>
          </a:bodyPr>
          <a:lstStyle/>
          <a:p>
            <a:pPr algn="ctr"/>
            <a:r>
              <a:rPr lang="en-US" sz="2000" dirty="0">
                <a:solidFill>
                  <a:schemeClr val="tx2"/>
                </a:solidFill>
              </a:rPr>
              <a:t>Users evolve uniformly with time in their industry.</a:t>
            </a:r>
          </a:p>
        </p:txBody>
      </p:sp>
    </p:spTree>
    <p:extLst>
      <p:ext uri="{BB962C8B-B14F-4D97-AF65-F5344CB8AC3E}">
        <p14:creationId xmlns:p14="http://schemas.microsoft.com/office/powerpoint/2010/main" val="2648199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592666" y="2310949"/>
            <a:ext cx="3979333" cy="461665"/>
          </a:xfrm>
          <a:prstGeom prst="rect">
            <a:avLst/>
          </a:prstGeom>
          <a:noFill/>
        </p:spPr>
        <p:txBody>
          <a:bodyPr wrap="square" rtlCol="0">
            <a:spAutoFit/>
          </a:bodyPr>
          <a:lstStyle/>
          <a:p>
            <a:pPr algn="ctr"/>
            <a:r>
              <a:rPr lang="en-US" sz="2400" b="1" dirty="0">
                <a:solidFill>
                  <a:schemeClr val="tx2"/>
                </a:solidFill>
              </a:rPr>
              <a:t>Uniform Hypothesis</a:t>
            </a:r>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13452" y="3914925"/>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
        <p:nvSpPr>
          <p:cNvPr id="17" name="ZoneTexte 16">
            <a:extLst>
              <a:ext uri="{FF2B5EF4-FFF2-40B4-BE49-F238E27FC236}">
                <a16:creationId xmlns:a16="http://schemas.microsoft.com/office/drawing/2014/main" id="{38F35C4B-6FCE-9145-867E-6B437C2B73D9}"/>
              </a:ext>
            </a:extLst>
          </p:cNvPr>
          <p:cNvSpPr txBox="1"/>
          <p:nvPr/>
        </p:nvSpPr>
        <p:spPr>
          <a:xfrm>
            <a:off x="592666" y="1322233"/>
            <a:ext cx="8011507" cy="46166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Let’s model expertise and industry explicitly.</a:t>
            </a:r>
            <a:endParaRPr lang="en-US" sz="2200" dirty="0"/>
          </a:p>
        </p:txBody>
      </p:sp>
      <p:sp>
        <p:nvSpPr>
          <p:cNvPr id="18" name="ZoneTexte 17">
            <a:extLst>
              <a:ext uri="{FF2B5EF4-FFF2-40B4-BE49-F238E27FC236}">
                <a16:creationId xmlns:a16="http://schemas.microsoft.com/office/drawing/2014/main" id="{C5CB8355-9664-5E4C-9503-C2B549554A70}"/>
              </a:ext>
            </a:extLst>
          </p:cNvPr>
          <p:cNvSpPr txBox="1"/>
          <p:nvPr/>
        </p:nvSpPr>
        <p:spPr>
          <a:xfrm>
            <a:off x="4572000" y="2202913"/>
            <a:ext cx="3979334" cy="707886"/>
          </a:xfrm>
          <a:prstGeom prst="rect">
            <a:avLst/>
          </a:prstGeom>
          <a:noFill/>
        </p:spPr>
        <p:txBody>
          <a:bodyPr wrap="square" rtlCol="0">
            <a:spAutoFit/>
          </a:bodyPr>
          <a:lstStyle/>
          <a:p>
            <a:pPr algn="ctr"/>
            <a:r>
              <a:rPr lang="en-US" sz="2000" dirty="0">
                <a:solidFill>
                  <a:schemeClr val="tx2"/>
                </a:solidFill>
              </a:rPr>
              <a:t>Users evolve uniformly with time in their industry.</a:t>
            </a:r>
          </a:p>
        </p:txBody>
      </p:sp>
    </p:spTree>
    <p:extLst>
      <p:ext uri="{BB962C8B-B14F-4D97-AF65-F5344CB8AC3E}">
        <p14:creationId xmlns:p14="http://schemas.microsoft.com/office/powerpoint/2010/main" val="2393113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5230243"/>
            <a:ext cx="6357568" cy="369332"/>
            <a:chOff x="1513612" y="4359380"/>
            <a:chExt cx="6357568" cy="369332"/>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450927" y="4560463"/>
              <a:ext cx="1136679" cy="5271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0" name="ZoneTexte 19">
              <a:extLst>
                <a:ext uri="{FF2B5EF4-FFF2-40B4-BE49-F238E27FC236}">
                  <a16:creationId xmlns:a16="http://schemas.microsoft.com/office/drawing/2014/main" id="{49951BF8-DB1F-E843-8C0D-5861332E342D}"/>
                </a:ext>
              </a:extLst>
            </p:cNvPr>
            <p:cNvSpPr txBox="1"/>
            <p:nvPr/>
          </p:nvSpPr>
          <p:spPr>
            <a:xfrm>
              <a:off x="5587606" y="4359380"/>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pic>
        <p:nvPicPr>
          <p:cNvPr id="12" name="Image 11" descr="Une image contenant texte&#10;&#10;Description générée automatiquement">
            <a:extLst>
              <a:ext uri="{FF2B5EF4-FFF2-40B4-BE49-F238E27FC236}">
                <a16:creationId xmlns:a16="http://schemas.microsoft.com/office/drawing/2014/main" id="{352F890D-8154-D647-B2FA-B60B9089816E}"/>
              </a:ext>
            </a:extLst>
          </p:cNvPr>
          <p:cNvPicPr>
            <a:picLocks noChangeAspect="1"/>
          </p:cNvPicPr>
          <p:nvPr/>
        </p:nvPicPr>
        <p:blipFill>
          <a:blip r:embed="rId3"/>
          <a:stretch>
            <a:fillRect/>
          </a:stretch>
        </p:blipFill>
        <p:spPr>
          <a:xfrm>
            <a:off x="1172104" y="1527075"/>
            <a:ext cx="6799791" cy="3626555"/>
          </a:xfrm>
          <a:prstGeom prst="rect">
            <a:avLst/>
          </a:prstGeom>
        </p:spPr>
      </p:pic>
    </p:spTree>
    <p:extLst>
      <p:ext uri="{BB962C8B-B14F-4D97-AF65-F5344CB8AC3E}">
        <p14:creationId xmlns:p14="http://schemas.microsoft.com/office/powerpoint/2010/main" val="2775449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sp>
        <p:nvSpPr>
          <p:cNvPr id="5" name="ZoneTexte 4">
            <a:extLst>
              <a:ext uri="{FF2B5EF4-FFF2-40B4-BE49-F238E27FC236}">
                <a16:creationId xmlns:a16="http://schemas.microsoft.com/office/drawing/2014/main" id="{84635676-0070-5349-B42A-2FA38EFF35AD}"/>
              </a:ext>
            </a:extLst>
          </p:cNvPr>
          <p:cNvSpPr txBox="1"/>
          <p:nvPr/>
        </p:nvSpPr>
        <p:spPr>
          <a:xfrm>
            <a:off x="1169060" y="1231564"/>
            <a:ext cx="6805880" cy="1762510"/>
          </a:xfrm>
          <a:prstGeom prst="rect">
            <a:avLst/>
          </a:prstGeom>
          <a:solidFill>
            <a:schemeClr val="accent2">
              <a:lumMod val="60000"/>
              <a:lumOff val="40000"/>
            </a:schemeClr>
          </a:solidFill>
        </p:spPr>
        <p:txBody>
          <a:bodyPr wrap="square" rtlCol="0" anchor="ctr">
            <a:noAutofit/>
          </a:bodyPr>
          <a:lstStyle/>
          <a:p>
            <a:pPr algn="ctr"/>
            <a:r>
              <a:rPr lang="en-US" sz="2800" b="1" dirty="0">
                <a:solidFill>
                  <a:schemeClr val="accent2">
                    <a:lumMod val="75000"/>
                  </a:schemeClr>
                </a:solidFill>
              </a:rPr>
              <a:t>Goal</a:t>
            </a:r>
          </a:p>
          <a:p>
            <a:pPr algn="ctr"/>
            <a:r>
              <a:rPr lang="en-US" sz="2400" dirty="0"/>
              <a:t>We want to understand how users change </a:t>
            </a:r>
          </a:p>
          <a:p>
            <a:pPr algn="ctr"/>
            <a:r>
              <a:rPr lang="en-US" sz="2400" dirty="0"/>
              <a:t>in order to best predict their future behavior</a:t>
            </a:r>
          </a:p>
        </p:txBody>
      </p:sp>
      <p:sp>
        <p:nvSpPr>
          <p:cNvPr id="2" name="ZoneTexte 1">
            <a:extLst>
              <a:ext uri="{FF2B5EF4-FFF2-40B4-BE49-F238E27FC236}">
                <a16:creationId xmlns:a16="http://schemas.microsoft.com/office/drawing/2014/main" id="{BFB8E737-BE90-D747-B83D-EECFAF18AE54}"/>
              </a:ext>
            </a:extLst>
          </p:cNvPr>
          <p:cNvSpPr txBox="1"/>
          <p:nvPr/>
        </p:nvSpPr>
        <p:spPr>
          <a:xfrm>
            <a:off x="447040" y="3247420"/>
            <a:ext cx="8157133" cy="1674241"/>
          </a:xfrm>
          <a:prstGeom prst="rect">
            <a:avLst/>
          </a:prstGeom>
          <a:noFill/>
        </p:spPr>
        <p:txBody>
          <a:bodyPr wrap="square" rtlCol="0">
            <a:spAutoFit/>
          </a:bodyPr>
          <a:lstStyle/>
          <a:p>
            <a:pPr marL="514350" indent="-514350">
              <a:lnSpc>
                <a:spcPct val="200000"/>
              </a:lnSpc>
              <a:buFont typeface="Police système Courant"/>
              <a:buChar char="→"/>
            </a:pPr>
            <a:r>
              <a:rPr lang="en-US" sz="2800" dirty="0"/>
              <a:t>Job Attribute Rewriting</a:t>
            </a:r>
          </a:p>
          <a:p>
            <a:pPr marL="514350" indent="-514350">
              <a:lnSpc>
                <a:spcPct val="200000"/>
              </a:lnSpc>
              <a:buFont typeface="Police système Courant"/>
              <a:buChar char="→"/>
            </a:pPr>
            <a:r>
              <a:rPr lang="en-US" sz="2800" dirty="0"/>
              <a:t>Latent Space Structuring</a:t>
            </a:r>
          </a:p>
        </p:txBody>
      </p:sp>
    </p:spTree>
    <p:extLst>
      <p:ext uri="{BB962C8B-B14F-4D97-AF65-F5344CB8AC3E}">
        <p14:creationId xmlns:p14="http://schemas.microsoft.com/office/powerpoint/2010/main" val="2153765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55</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56</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57</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7" name="Image 6">
            <a:extLst>
              <a:ext uri="{FF2B5EF4-FFF2-40B4-BE49-F238E27FC236}">
                <a16:creationId xmlns:a16="http://schemas.microsoft.com/office/drawing/2014/main" id="{519E4E29-C5D0-0141-84A0-59F5E4026AC9}"/>
              </a:ext>
            </a:extLst>
          </p:cNvPr>
          <p:cNvPicPr>
            <a:picLocks noChangeAspect="1"/>
          </p:cNvPicPr>
          <p:nvPr/>
        </p:nvPicPr>
        <p:blipFill>
          <a:blip r:embed="rId3"/>
          <a:stretch>
            <a:fillRect/>
          </a:stretch>
        </p:blipFill>
        <p:spPr>
          <a:xfrm>
            <a:off x="2138848" y="1041025"/>
            <a:ext cx="7866153" cy="1699309"/>
          </a:xfrm>
          <a:prstGeom prst="rect">
            <a:avLst/>
          </a:prstGeom>
        </p:spPr>
      </p:pic>
      <p:sp>
        <p:nvSpPr>
          <p:cNvPr id="9" name="ZoneTexte 8">
            <a:extLst>
              <a:ext uri="{FF2B5EF4-FFF2-40B4-BE49-F238E27FC236}">
                <a16:creationId xmlns:a16="http://schemas.microsoft.com/office/drawing/2014/main" id="{B9151149-1385-2044-8EC1-FFA410823F01}"/>
              </a:ext>
            </a:extLst>
          </p:cNvPr>
          <p:cNvSpPr txBox="1"/>
          <p:nvPr/>
        </p:nvSpPr>
        <p:spPr>
          <a:xfrm>
            <a:off x="115953" y="1659846"/>
            <a:ext cx="2022895" cy="461665"/>
          </a:xfrm>
          <a:prstGeom prst="rect">
            <a:avLst/>
          </a:prstGeom>
          <a:noFill/>
        </p:spPr>
        <p:txBody>
          <a:bodyPr wrap="square" rtlCol="0">
            <a:spAutoFit/>
          </a:bodyPr>
          <a:lstStyle/>
          <a:p>
            <a:pPr algn="ctr"/>
            <a:r>
              <a:rPr lang="en-US" sz="2400" dirty="0">
                <a:solidFill>
                  <a:schemeClr val="tx2"/>
                </a:solidFill>
              </a:rPr>
              <a:t>Inference:</a:t>
            </a:r>
          </a:p>
        </p:txBody>
      </p:sp>
      <p:cxnSp>
        <p:nvCxnSpPr>
          <p:cNvPr id="10" name="Connecteur droit 9">
            <a:extLst>
              <a:ext uri="{FF2B5EF4-FFF2-40B4-BE49-F238E27FC236}">
                <a16:creationId xmlns:a16="http://schemas.microsoft.com/office/drawing/2014/main" id="{133B2D3B-6991-1E4C-B6A4-BBFE80F362F8}"/>
              </a:ext>
            </a:extLst>
          </p:cNvPr>
          <p:cNvCxnSpPr>
            <a:cxnSpLocks/>
          </p:cNvCxnSpPr>
          <p:nvPr/>
        </p:nvCxnSpPr>
        <p:spPr>
          <a:xfrm>
            <a:off x="525694" y="280314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C257762-3B6A-B646-8488-6CF3846ECB3E}"/>
              </a:ext>
            </a:extLst>
          </p:cNvPr>
          <p:cNvSpPr txBox="1"/>
          <p:nvPr/>
        </p:nvSpPr>
        <p:spPr>
          <a:xfrm>
            <a:off x="943724" y="3628006"/>
            <a:ext cx="7256552" cy="1837811"/>
          </a:xfrm>
          <a:prstGeom prst="rect">
            <a:avLst/>
          </a:prstGeom>
          <a:noFill/>
        </p:spPr>
        <p:txBody>
          <a:bodyPr wrap="square" rtlCol="0">
            <a:spAutoFit/>
          </a:bodyPr>
          <a:lstStyle/>
          <a:p>
            <a:pPr marL="285750" indent="-285750">
              <a:lnSpc>
                <a:spcPct val="200000"/>
              </a:lnSpc>
              <a:buFont typeface="Police système Courant"/>
              <a:buChar char="→"/>
            </a:pPr>
            <a:r>
              <a:rPr lang="en-US" sz="2000" dirty="0">
                <a:solidFill>
                  <a:schemeClr val="tx2"/>
                </a:solidFill>
              </a:rPr>
              <a:t>Good proxy for next job prediction, individual dynamic</a:t>
            </a:r>
          </a:p>
          <a:p>
            <a:pPr marL="285750" indent="-285750">
              <a:lnSpc>
                <a:spcPct val="200000"/>
              </a:lnSpc>
              <a:buFont typeface="Police système Courant"/>
              <a:buChar char="→"/>
            </a:pPr>
            <a:r>
              <a:rPr lang="en-US" sz="2000" dirty="0">
                <a:solidFill>
                  <a:schemeClr val="tx2"/>
                </a:solidFill>
              </a:rPr>
              <a:t>Rewriting, not disentanglement</a:t>
            </a:r>
          </a:p>
          <a:p>
            <a:pPr marL="285750" indent="-285750">
              <a:lnSpc>
                <a:spcPct val="200000"/>
              </a:lnSpc>
              <a:buFont typeface="Police système Courant"/>
              <a:buChar char="→"/>
            </a:pPr>
            <a:r>
              <a:rPr lang="en-US" sz="2000" dirty="0">
                <a:solidFill>
                  <a:schemeClr val="tx2"/>
                </a:solidFill>
              </a:rPr>
              <a:t>Does not directly give a clear career dynamic for a person</a:t>
            </a:r>
          </a:p>
        </p:txBody>
      </p:sp>
    </p:spTree>
    <p:extLst>
      <p:ext uri="{BB962C8B-B14F-4D97-AF65-F5344CB8AC3E}">
        <p14:creationId xmlns:p14="http://schemas.microsoft.com/office/powerpoint/2010/main" val="285383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9009" cy="369332"/>
          </a:xfrm>
          <a:prstGeom prst="rect">
            <a:avLst/>
          </a:prstGeom>
          <a:noFill/>
        </p:spPr>
        <p:txBody>
          <a:bodyPr wrap="none" rtlCol="0">
            <a:spAutoFit/>
          </a:bodyPr>
          <a:lstStyle/>
          <a:p>
            <a:r>
              <a:rPr lang="en-US" i="1" dirty="0">
                <a:solidFill>
                  <a:schemeClr val="tx1">
                    <a:lumMod val="75000"/>
                    <a:lumOff val="25000"/>
                  </a:schemeClr>
                </a:solidFill>
              </a:rPr>
              <a:t>[1] G. </a:t>
            </a:r>
            <a:r>
              <a:rPr lang="en-US" i="1" dirty="0" err="1">
                <a:solidFill>
                  <a:schemeClr val="tx1">
                    <a:lumMod val="75000"/>
                    <a:lumOff val="25000"/>
                  </a:schemeClr>
                </a:solidFill>
              </a:rPr>
              <a:t>Ganu</a:t>
            </a:r>
            <a:r>
              <a:rPr lang="en-US" i="1" dirty="0">
                <a:solidFill>
                  <a:schemeClr val="tx1">
                    <a:lumMod val="75000"/>
                    <a:lumOff val="25000"/>
                  </a:schemeClr>
                </a:solidFill>
              </a:rPr>
              <a:t> et al., 2009,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4" y="6242513"/>
            <a:ext cx="4222631" cy="369332"/>
          </a:xfrm>
          <a:prstGeom prst="rect">
            <a:avLst/>
          </a:prstGeom>
          <a:noFill/>
        </p:spPr>
        <p:txBody>
          <a:bodyPr wrap="none" rtlCol="0">
            <a:spAutoFit/>
          </a:bodyPr>
          <a:lstStyle/>
          <a:p>
            <a:r>
              <a:rPr lang="en-US" i="1" dirty="0"/>
              <a:t>Illustration of the structured latent space</a:t>
            </a:r>
          </a:p>
        </p:txBody>
      </p:sp>
      <p:pic>
        <p:nvPicPr>
          <p:cNvPr id="11" name="Image 10">
            <a:extLst>
              <a:ext uri="{FF2B5EF4-FFF2-40B4-BE49-F238E27FC236}">
                <a16:creationId xmlns:a16="http://schemas.microsoft.com/office/drawing/2014/main" id="{AA5060DB-F154-AD44-AEB1-70A92E6D2E5F}"/>
              </a:ext>
            </a:extLst>
          </p:cNvPr>
          <p:cNvPicPr>
            <a:picLocks noChangeAspect="1"/>
          </p:cNvPicPr>
          <p:nvPr/>
        </p:nvPicPr>
        <p:blipFill>
          <a:blip r:embed="rId3"/>
          <a:stretch>
            <a:fillRect/>
          </a:stretch>
        </p:blipFill>
        <p:spPr>
          <a:xfrm>
            <a:off x="351063" y="1192635"/>
            <a:ext cx="8441871" cy="5049878"/>
          </a:xfrm>
          <a:prstGeom prst="rect">
            <a:avLst/>
          </a:prstGeom>
        </p:spPr>
      </p:pic>
    </p:spTree>
    <p:extLst>
      <p:ext uri="{BB962C8B-B14F-4D97-AF65-F5344CB8AC3E}">
        <p14:creationId xmlns:p14="http://schemas.microsoft.com/office/powerpoint/2010/main" val="2296644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61</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4" y="6488668"/>
            <a:ext cx="4222631" cy="369332"/>
          </a:xfrm>
          <a:prstGeom prst="rect">
            <a:avLst/>
          </a:prstGeom>
          <a:noFill/>
        </p:spPr>
        <p:txBody>
          <a:bodyPr wrap="none" rtlCol="0">
            <a:spAutoFit/>
          </a:bodyPr>
          <a:lstStyle/>
          <a:p>
            <a:r>
              <a:rPr lang="en-US" i="1" dirty="0"/>
              <a:t>Illustration of the structured latent space</a:t>
            </a:r>
          </a:p>
        </p:txBody>
      </p:sp>
      <p:pic>
        <p:nvPicPr>
          <p:cNvPr id="6" name="Espace réservé du contenu 5">
            <a:extLst>
              <a:ext uri="{FF2B5EF4-FFF2-40B4-BE49-F238E27FC236}">
                <a16:creationId xmlns:a16="http://schemas.microsoft.com/office/drawing/2014/main" id="{8F7A3AE4-BBFA-6B4A-AD85-7FAB167D1A41}"/>
              </a:ext>
            </a:extLst>
          </p:cNvPr>
          <p:cNvPicPr>
            <a:picLocks noGrp="1" noChangeAspect="1"/>
          </p:cNvPicPr>
          <p:nvPr>
            <p:ph idx="1"/>
          </p:nvPr>
        </p:nvPicPr>
        <p:blipFill>
          <a:blip r:embed="rId3"/>
          <a:stretch>
            <a:fillRect/>
          </a:stretch>
        </p:blipFill>
        <p:spPr>
          <a:xfrm>
            <a:off x="203518" y="1262269"/>
            <a:ext cx="8736962" cy="5226399"/>
          </a:xfrm>
        </p:spPr>
      </p:pic>
    </p:spTree>
    <p:extLst>
      <p:ext uri="{BB962C8B-B14F-4D97-AF65-F5344CB8AC3E}">
        <p14:creationId xmlns:p14="http://schemas.microsoft.com/office/powerpoint/2010/main" val="4037478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Conclusion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62</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20423"/>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sp>
        <p:nvSpPr>
          <p:cNvPr id="2" name="Rectangle 1">
            <a:extLst>
              <a:ext uri="{FF2B5EF4-FFF2-40B4-BE49-F238E27FC236}">
                <a16:creationId xmlns:a16="http://schemas.microsoft.com/office/drawing/2014/main" id="{EAF23824-DA09-5041-93E1-D61A7686A499}"/>
              </a:ext>
            </a:extLst>
          </p:cNvPr>
          <p:cNvSpPr/>
          <p:nvPr/>
        </p:nvSpPr>
        <p:spPr>
          <a:xfrm>
            <a:off x="644415" y="2133396"/>
            <a:ext cx="3979880" cy="923330"/>
          </a:xfrm>
          <a:prstGeom prst="rect">
            <a:avLst/>
          </a:prstGeom>
        </p:spPr>
        <p:txBody>
          <a:bodyPr wrap="square">
            <a:spAutoFit/>
          </a:bodyPr>
          <a:lstStyle/>
          <a:p>
            <a:pPr algn="ctr"/>
            <a:r>
              <a:rPr lang="en-US" b="1" dirty="0">
                <a:solidFill>
                  <a:schemeClr val="tx2"/>
                </a:solidFill>
              </a:rPr>
              <a:t>Job Expertise Rewriting</a:t>
            </a:r>
          </a:p>
          <a:p>
            <a:pPr algn="ctr"/>
            <a:r>
              <a:rPr lang="en-US" dirty="0">
                <a:solidFill>
                  <a:schemeClr val="tx2"/>
                </a:solidFill>
              </a:rPr>
              <a:t>Good proxy for next job prediction, individual dynamic.</a:t>
            </a:r>
          </a:p>
        </p:txBody>
      </p:sp>
      <p:sp>
        <p:nvSpPr>
          <p:cNvPr id="19" name="Rectangle 18">
            <a:extLst>
              <a:ext uri="{FF2B5EF4-FFF2-40B4-BE49-F238E27FC236}">
                <a16:creationId xmlns:a16="http://schemas.microsoft.com/office/drawing/2014/main" id="{08C4E89B-D7AC-4C47-A8E8-AB875E11B0CF}"/>
              </a:ext>
            </a:extLst>
          </p:cNvPr>
          <p:cNvSpPr/>
          <p:nvPr/>
        </p:nvSpPr>
        <p:spPr>
          <a:xfrm>
            <a:off x="4624295" y="2131446"/>
            <a:ext cx="3736113" cy="923330"/>
          </a:xfrm>
          <a:prstGeom prst="rect">
            <a:avLst/>
          </a:prstGeom>
        </p:spPr>
        <p:txBody>
          <a:bodyPr wrap="square">
            <a:spAutoFit/>
          </a:bodyPr>
          <a:lstStyle/>
          <a:p>
            <a:pPr algn="ctr"/>
            <a:r>
              <a:rPr lang="en-US" b="1" dirty="0">
                <a:solidFill>
                  <a:schemeClr val="tx2"/>
                </a:solidFill>
              </a:rPr>
              <a:t>Latent Space Structuring</a:t>
            </a:r>
          </a:p>
          <a:p>
            <a:pPr algn="ctr"/>
            <a:r>
              <a:rPr lang="en-US" dirty="0">
                <a:solidFill>
                  <a:schemeClr val="tx2"/>
                </a:solidFill>
              </a:rPr>
              <a:t>Good approach for industry dynamic and career volatility.</a:t>
            </a:r>
          </a:p>
        </p:txBody>
      </p:sp>
      <p:sp>
        <p:nvSpPr>
          <p:cNvPr id="27" name="Espace réservé du contenu 4">
            <a:extLst>
              <a:ext uri="{FF2B5EF4-FFF2-40B4-BE49-F238E27FC236}">
                <a16:creationId xmlns:a16="http://schemas.microsoft.com/office/drawing/2014/main" id="{4052A4CC-9557-E44F-BBE5-7583307E435A}"/>
              </a:ext>
            </a:extLst>
          </p:cNvPr>
          <p:cNvSpPr txBox="1">
            <a:spLocks/>
          </p:cNvSpPr>
          <p:nvPr/>
        </p:nvSpPr>
        <p:spPr>
          <a:xfrm>
            <a:off x="459992" y="3797109"/>
            <a:ext cx="4112008" cy="2484006"/>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Menlo-Regular" charset="0"/>
              <a:buNone/>
            </a:pPr>
            <a:r>
              <a:rPr lang="en-US" sz="1800" b="1" dirty="0"/>
              <a:t>Interests</a:t>
            </a:r>
          </a:p>
          <a:p>
            <a:pPr>
              <a:lnSpc>
                <a:spcPct val="150000"/>
              </a:lnSpc>
              <a:buFont typeface="Police système Courant"/>
              <a:buChar char="→"/>
            </a:pPr>
            <a:r>
              <a:rPr lang="en-US" sz="1800" dirty="0"/>
              <a:t>Improved professional profile</a:t>
            </a:r>
          </a:p>
          <a:p>
            <a:pPr>
              <a:lnSpc>
                <a:spcPct val="150000"/>
              </a:lnSpc>
              <a:buFont typeface="Police système Courant"/>
              <a:buChar char="→"/>
            </a:pPr>
            <a:r>
              <a:rPr lang="en-US" sz="1800" dirty="0"/>
              <a:t>Explainability through generation and explicit factors</a:t>
            </a:r>
          </a:p>
        </p:txBody>
      </p:sp>
    </p:spTree>
    <p:extLst>
      <p:ext uri="{BB962C8B-B14F-4D97-AF65-F5344CB8AC3E}">
        <p14:creationId xmlns:p14="http://schemas.microsoft.com/office/powerpoint/2010/main" val="980101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797109"/>
            <a:ext cx="4112008" cy="2642647"/>
          </a:xfrm>
        </p:spPr>
        <p:txBody>
          <a:bodyPr anchor="t">
            <a:noAutofit/>
          </a:bodyPr>
          <a:lstStyle/>
          <a:p>
            <a:pPr marL="0" indent="0" algn="ctr">
              <a:lnSpc>
                <a:spcPct val="150000"/>
              </a:lnSpc>
              <a:buNone/>
            </a:pPr>
            <a:r>
              <a:rPr lang="en-US" sz="1800" b="1" dirty="0"/>
              <a:t>Obstacles</a:t>
            </a:r>
          </a:p>
          <a:p>
            <a:pPr>
              <a:lnSpc>
                <a:spcPct val="150000"/>
              </a:lnSpc>
              <a:buSzPct val="100000"/>
              <a:buFont typeface="Police système Courant"/>
              <a:buChar char="→"/>
            </a:pPr>
            <a:r>
              <a:rPr lang="en-US" sz="1800" dirty="0"/>
              <a:t>Noisy and unstructured data</a:t>
            </a:r>
          </a:p>
          <a:p>
            <a:pPr>
              <a:lnSpc>
                <a:spcPct val="150000"/>
              </a:lnSpc>
              <a:buFont typeface="Police système Courant"/>
              <a:buChar char="→"/>
            </a:pPr>
            <a:r>
              <a:rPr lang="en-US" sz="1800" dirty="0"/>
              <a:t>Lack of supervision on expertise level</a:t>
            </a:r>
          </a:p>
          <a:p>
            <a:pPr>
              <a:lnSpc>
                <a:spcPct val="150000"/>
              </a:lnSpc>
              <a:buFont typeface="Police système Courant"/>
              <a:buChar char="→"/>
            </a:pPr>
            <a:r>
              <a:rPr lang="en-US" sz="1800" dirty="0"/>
              <a:t>Insufficient data</a:t>
            </a:r>
          </a:p>
          <a:p>
            <a:pPr>
              <a:lnSpc>
                <a:spcPct val="150000"/>
              </a:lnSpc>
              <a:buFont typeface="Police système Courant"/>
              <a:buChar char="→"/>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63</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20423"/>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sp>
        <p:nvSpPr>
          <p:cNvPr id="22" name="Espace réservé du contenu 4">
            <a:extLst>
              <a:ext uri="{FF2B5EF4-FFF2-40B4-BE49-F238E27FC236}">
                <a16:creationId xmlns:a16="http://schemas.microsoft.com/office/drawing/2014/main" id="{89B4307D-6204-E249-AF36-0045F6FB921E}"/>
              </a:ext>
            </a:extLst>
          </p:cNvPr>
          <p:cNvSpPr txBox="1">
            <a:spLocks/>
          </p:cNvSpPr>
          <p:nvPr/>
        </p:nvSpPr>
        <p:spPr>
          <a:xfrm>
            <a:off x="592120" y="3955750"/>
            <a:ext cx="3979880" cy="2484006"/>
          </a:xfrm>
          <a:prstGeom prst="rect">
            <a:avLst/>
          </a:prstGeom>
        </p:spPr>
        <p:txBody>
          <a:bodyPr vert="horz" lIns="91440" tIns="45720" rIns="91440" bIns="45720" rtlCol="0" anchor="ctr">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1800" dirty="0"/>
          </a:p>
        </p:txBody>
      </p:sp>
      <p:sp>
        <p:nvSpPr>
          <p:cNvPr id="2" name="Rectangle 1">
            <a:extLst>
              <a:ext uri="{FF2B5EF4-FFF2-40B4-BE49-F238E27FC236}">
                <a16:creationId xmlns:a16="http://schemas.microsoft.com/office/drawing/2014/main" id="{EAF23824-DA09-5041-93E1-D61A7686A499}"/>
              </a:ext>
            </a:extLst>
          </p:cNvPr>
          <p:cNvSpPr/>
          <p:nvPr/>
        </p:nvSpPr>
        <p:spPr>
          <a:xfrm>
            <a:off x="644415" y="2133396"/>
            <a:ext cx="3979880" cy="923330"/>
          </a:xfrm>
          <a:prstGeom prst="rect">
            <a:avLst/>
          </a:prstGeom>
        </p:spPr>
        <p:txBody>
          <a:bodyPr wrap="square">
            <a:spAutoFit/>
          </a:bodyPr>
          <a:lstStyle/>
          <a:p>
            <a:pPr algn="ctr"/>
            <a:r>
              <a:rPr lang="en-US" b="1" dirty="0">
                <a:solidFill>
                  <a:schemeClr val="tx2"/>
                </a:solidFill>
              </a:rPr>
              <a:t>Job Expertise Rewriting</a:t>
            </a:r>
          </a:p>
          <a:p>
            <a:pPr algn="ctr"/>
            <a:r>
              <a:rPr lang="en-US" dirty="0">
                <a:solidFill>
                  <a:schemeClr val="tx2"/>
                </a:solidFill>
              </a:rPr>
              <a:t>Good proxy for next job prediction, individual dynamic.</a:t>
            </a:r>
          </a:p>
        </p:txBody>
      </p:sp>
      <p:sp>
        <p:nvSpPr>
          <p:cNvPr id="19" name="Rectangle 18">
            <a:extLst>
              <a:ext uri="{FF2B5EF4-FFF2-40B4-BE49-F238E27FC236}">
                <a16:creationId xmlns:a16="http://schemas.microsoft.com/office/drawing/2014/main" id="{08C4E89B-D7AC-4C47-A8E8-AB875E11B0CF}"/>
              </a:ext>
            </a:extLst>
          </p:cNvPr>
          <p:cNvSpPr/>
          <p:nvPr/>
        </p:nvSpPr>
        <p:spPr>
          <a:xfrm>
            <a:off x="4624295" y="2131446"/>
            <a:ext cx="3736113" cy="923330"/>
          </a:xfrm>
          <a:prstGeom prst="rect">
            <a:avLst/>
          </a:prstGeom>
        </p:spPr>
        <p:txBody>
          <a:bodyPr wrap="square">
            <a:spAutoFit/>
          </a:bodyPr>
          <a:lstStyle/>
          <a:p>
            <a:pPr algn="ctr"/>
            <a:r>
              <a:rPr lang="en-US" b="1" dirty="0">
                <a:solidFill>
                  <a:schemeClr val="tx2"/>
                </a:solidFill>
              </a:rPr>
              <a:t>Latent Space Structuring</a:t>
            </a:r>
          </a:p>
          <a:p>
            <a:pPr algn="ctr"/>
            <a:r>
              <a:rPr lang="en-US" dirty="0">
                <a:solidFill>
                  <a:schemeClr val="tx2"/>
                </a:solidFill>
              </a:rPr>
              <a:t>Good approach for industry dynamic and career volatility.</a:t>
            </a:r>
          </a:p>
        </p:txBody>
      </p:sp>
      <p:sp>
        <p:nvSpPr>
          <p:cNvPr id="9" name="Espace réservé du contenu 4">
            <a:extLst>
              <a:ext uri="{FF2B5EF4-FFF2-40B4-BE49-F238E27FC236}">
                <a16:creationId xmlns:a16="http://schemas.microsoft.com/office/drawing/2014/main" id="{57835E75-E9AC-C24E-AC3B-68AD8B27F43F}"/>
              </a:ext>
            </a:extLst>
          </p:cNvPr>
          <p:cNvSpPr txBox="1">
            <a:spLocks/>
          </p:cNvSpPr>
          <p:nvPr/>
        </p:nvSpPr>
        <p:spPr>
          <a:xfrm>
            <a:off x="459992" y="3797109"/>
            <a:ext cx="4112008" cy="2484006"/>
          </a:xfrm>
          <a:prstGeom prst="rect">
            <a:avLst/>
          </a:prstGeom>
        </p:spPr>
        <p:txBody>
          <a:bodyPr vert="horz" lIns="91440" tIns="45720" rIns="91440" bIns="45720" rtlCol="0" anchor="t">
            <a:no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Menlo-Regular" charset="0"/>
              <a:buNone/>
            </a:pPr>
            <a:r>
              <a:rPr lang="en-US" sz="1800" b="1" dirty="0"/>
              <a:t>Interests</a:t>
            </a:r>
          </a:p>
          <a:p>
            <a:pPr>
              <a:lnSpc>
                <a:spcPct val="150000"/>
              </a:lnSpc>
              <a:buFont typeface="Police système Courant"/>
              <a:buChar char="→"/>
            </a:pPr>
            <a:r>
              <a:rPr lang="en-US" sz="1800" dirty="0"/>
              <a:t>Improved professional profile</a:t>
            </a:r>
          </a:p>
          <a:p>
            <a:pPr>
              <a:lnSpc>
                <a:spcPct val="150000"/>
              </a:lnSpc>
              <a:buFont typeface="Police système Courant"/>
              <a:buChar char="→"/>
            </a:pPr>
            <a:r>
              <a:rPr lang="en-US" sz="1800" dirty="0"/>
              <a:t>Explainability through generation and explicit factors</a:t>
            </a:r>
          </a:p>
        </p:txBody>
      </p:sp>
    </p:spTree>
    <p:extLst>
      <p:ext uri="{BB962C8B-B14F-4D97-AF65-F5344CB8AC3E}">
        <p14:creationId xmlns:p14="http://schemas.microsoft.com/office/powerpoint/2010/main" val="2697265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64</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65</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12346"/>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Natural Language for refined, explainable user representation</a:t>
            </a:r>
          </a:p>
          <a:p>
            <a:pPr marL="285750" indent="-285750">
              <a:lnSpc>
                <a:spcPct val="200000"/>
              </a:lnSpc>
              <a:buFont typeface="Police système Courant"/>
              <a:buChar char="→"/>
            </a:pPr>
            <a:r>
              <a:rPr lang="en-US" sz="2200" dirty="0">
                <a:solidFill>
                  <a:schemeClr val="tx2"/>
                </a:solidFill>
              </a:rPr>
              <a:t>A new task in a new application domain</a:t>
            </a:r>
          </a:p>
          <a:p>
            <a:pPr marL="285750" indent="-285750">
              <a:lnSpc>
                <a:spcPct val="200000"/>
              </a:lnSpc>
              <a:buFont typeface="Police système Courant"/>
              <a:buChar char="→"/>
            </a:pPr>
            <a:r>
              <a:rPr lang="en-US" sz="2200" dirty="0">
                <a:solidFill>
                  <a:schemeClr val="tx2"/>
                </a:solidFill>
              </a:rPr>
              <a:t>An NLP-based user representation framework</a:t>
            </a: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66</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dirty="0"/>
              <a:t>Update existing models with newer architectures</a:t>
            </a:r>
          </a:p>
          <a:p>
            <a:pPr>
              <a:lnSpc>
                <a:spcPct val="200000"/>
              </a:lnSpc>
              <a:buFont typeface="Police système Courant"/>
              <a:buChar char="→"/>
            </a:pPr>
            <a:r>
              <a:rPr lang="en-US" dirty="0"/>
              <a:t>User Dynamic Modeling</a:t>
            </a:r>
          </a:p>
          <a:p>
            <a:pPr>
              <a:lnSpc>
                <a:spcPct val="200000"/>
              </a:lnSpc>
              <a:buFont typeface="Police système Courant"/>
              <a:buChar char="→"/>
            </a:pPr>
            <a:r>
              <a:rPr lang="en-US" dirty="0"/>
              <a:t>Explicit Modeling of Other Job Aspects </a:t>
            </a:r>
          </a:p>
          <a:p>
            <a:pPr>
              <a:lnSpc>
                <a:spcPct val="200000"/>
              </a:lnSpc>
              <a:buFont typeface="Police système Courant"/>
              <a:buChar char="→"/>
            </a:pPr>
            <a:r>
              <a:rPr lang="en-US" dirty="0"/>
              <a:t>Diversify training objectives</a:t>
            </a:r>
          </a:p>
          <a:p>
            <a:pPr>
              <a:lnSpc>
                <a:spcPct val="200000"/>
              </a:lnSpc>
              <a:buFont typeface="Police système Courant"/>
              <a:buChar char="→"/>
            </a:pPr>
            <a:r>
              <a:rPr lang="en-US" dirty="0"/>
              <a:t>Ethical Questions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fr-FR" sz="1500" dirty="0"/>
              <a:t>RNN &amp; modèle d’attention pour l’apprentissage de profils textuels personnalisés.</a:t>
            </a:r>
            <a:br>
              <a:rPr lang="fr-FR" sz="1500" dirty="0"/>
            </a:br>
            <a:r>
              <a:rPr lang="fr-FR" sz="1500" dirty="0">
                <a:solidFill>
                  <a:schemeClr val="tx1">
                    <a:lumMod val="65000"/>
                    <a:lumOff val="35000"/>
                  </a:schemeClr>
                </a:solidFill>
              </a:rPr>
              <a:t>C.-E. Dias, C.  Gainon de Forsan de Gabriac, V. Guigue,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Appendices</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68</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69</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70</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71</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72</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73</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74</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75</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76</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J. </a:t>
            </a:r>
            <a:r>
              <a:rPr lang="fr-FR" i="1" dirty="0" err="1">
                <a:solidFill>
                  <a:schemeClr val="tx1">
                    <a:lumMod val="75000"/>
                    <a:lumOff val="25000"/>
                  </a:schemeClr>
                </a:solidFill>
              </a:rPr>
              <a:t>Fürnkranz</a:t>
            </a:r>
            <a:r>
              <a:rPr lang="fr-FR" i="1" dirty="0">
                <a:solidFill>
                  <a:schemeClr val="tx1">
                    <a:lumMod val="75000"/>
                    <a:lumOff val="25000"/>
                  </a:schemeClr>
                </a:solidFill>
              </a:rPr>
              <a:t>, 2010</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124952</TotalTime>
  <Words>10714</Words>
  <Application>Microsoft Macintosh PowerPoint</Application>
  <PresentationFormat>Affichage à l'écran (4:3)</PresentationFormat>
  <Paragraphs>1107</Paragraphs>
  <Slides>77</Slides>
  <Notes>70</Notes>
  <HiddenSlides>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77</vt:i4>
      </vt:variant>
    </vt:vector>
  </HeadingPairs>
  <TitlesOfParts>
    <vt:vector size="87"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 Word Level</vt:lpstr>
      <vt:lpstr>Attention Visualization</vt:lpstr>
      <vt:lpstr>Conclusion</vt:lpstr>
      <vt:lpstr>AN NLP APPROACH TO PROFESSIONAL PROFILE LEARNING AND EVALUATION</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The model : Resume</vt:lpstr>
      <vt:lpstr>Results - Classification</vt:lpstr>
      <vt:lpstr>Next Job Generation – BLEU score</vt:lpstr>
      <vt:lpstr>Results – Next job Generation</vt:lpstr>
      <vt:lpstr>Results</vt:lpstr>
      <vt:lpstr>Conclusion</vt:lpstr>
      <vt:lpstr>USER DYNAMIC MODELING</vt:lpstr>
      <vt:lpstr>User Dynamic Modeling</vt:lpstr>
      <vt:lpstr>User Dynamic Modeling</vt:lpstr>
      <vt:lpstr>User Dynamic Modeling</vt:lpstr>
      <vt:lpstr>User Dynamic Modeling : Outline</vt:lpstr>
      <vt:lpstr>Job Attribute Rewriting</vt:lpstr>
      <vt:lpstr>Job Attribute Rewriting</vt:lpstr>
      <vt:lpstr>Job Attribute Rewriting</vt:lpstr>
      <vt:lpstr>Job Attribute Rewriting</vt:lpstr>
      <vt:lpstr>Job Attribute Rewriting</vt:lpstr>
      <vt:lpstr>Industry Latent Space Structuring via VAE </vt:lpstr>
      <vt:lpstr>Industry Latent Space Structuring via VAE </vt:lpstr>
      <vt:lpstr>Industry Latent Space Structuring via VAE </vt:lpstr>
      <vt:lpstr>Industry Latent Space Structuring via VAE </vt:lpstr>
      <vt:lpstr>User Dynamic Modeling - Conclusion</vt:lpstr>
      <vt:lpstr>User Dynamic Modeling - Obstacles</vt:lpstr>
      <vt:lpstr>Conclusion</vt:lpstr>
      <vt:lpstr>Contributions</vt:lpstr>
      <vt:lpstr>Perspectives</vt:lpstr>
      <vt:lpstr>Thank You!</vt:lpstr>
      <vt:lpstr>Appendices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986</cp:revision>
  <cp:lastPrinted>2019-10-02T17:13:17Z</cp:lastPrinted>
  <dcterms:created xsi:type="dcterms:W3CDTF">2017-04-20T22:33:02Z</dcterms:created>
  <dcterms:modified xsi:type="dcterms:W3CDTF">2021-12-02T17:31:07Z</dcterms:modified>
  <cp:category/>
</cp:coreProperties>
</file>